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1" r:id="rId2"/>
    <p:sldId id="292" r:id="rId3"/>
    <p:sldId id="293" r:id="rId4"/>
    <p:sldId id="295" r:id="rId5"/>
    <p:sldId id="260" r:id="rId6"/>
    <p:sldId id="264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8" r:id="rId30"/>
    <p:sldId id="29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8E787-49C9-411E-A25C-308D6FD417E0}" type="datetimeFigureOut">
              <a:rPr lang="zh-CN" altLang="en-US" smtClean="0"/>
              <a:t>2025/6/22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E201C-0B09-4356-9413-BE4DC85DF1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413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E8F9-0639-4C8D-8DC0-96EF9D9B6415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03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00D94-C71C-4284-906D-B5B593C50EA5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159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D2C3-9676-4983-B4A4-F75AA407391E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922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EF3AA-FE72-4453-A799-47DA074C1D78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79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3835-F32E-46A1-983C-9143DEDA4AE3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0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C1C3-385D-4C34-9017-D0FC25352BED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4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A2025-6993-4354-82C1-07C808BD37B9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440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FC075-C4DA-4B8F-AF17-4F4B0D111CAC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95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11902-E791-4333-8B7F-506AE52DB48C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32D7B-D70E-4CAD-A128-10FEC82DBB74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9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49773-84D5-4294-9FBC-0058F40E9C38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50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0EB7-C5EF-4E9B-9351-8C186C61D229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44FF3-D4E1-4346-A1AA-F813BE52D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70019" y="2360816"/>
            <a:ext cx="6858000" cy="617220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美国签证与移民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AC3BDC7-B987-846C-F9A0-A4EFC0524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F9A9C-C82A-4F70-AADF-B71164906F4F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D31C3BD-E5A5-2213-AE7D-54CA5DDCA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53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5C7CFA-758F-208D-23ED-AE4F536AD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6545" y="1653166"/>
            <a:ext cx="8229600" cy="4525963"/>
          </a:xfrm>
        </p:spPr>
        <p:txBody>
          <a:bodyPr/>
          <a:lstStyle/>
          <a:p>
            <a:r>
              <a:rPr lang="zh-CN" altLang="en-US" dirty="0"/>
              <a:t>美国签证分类</a:t>
            </a:r>
            <a:endParaRPr lang="en-US" altLang="zh-CN" dirty="0"/>
          </a:p>
          <a:p>
            <a:r>
              <a:rPr lang="zh-CN" altLang="en-US" dirty="0"/>
              <a:t>职业类移民</a:t>
            </a:r>
            <a:endParaRPr lang="en-US" altLang="zh-CN" dirty="0"/>
          </a:p>
          <a:p>
            <a:r>
              <a:rPr lang="zh-CN" altLang="en-US" dirty="0"/>
              <a:t>家庭类移民</a:t>
            </a:r>
            <a:endParaRPr lang="en-US" altLang="zh-CN" dirty="0"/>
          </a:p>
          <a:p>
            <a:r>
              <a:rPr lang="zh-CN" altLang="en-US" dirty="0"/>
              <a:t>排期，入籍，出入境</a:t>
            </a:r>
            <a:endParaRPr lang="en-US" altLang="zh-CN" dirty="0"/>
          </a:p>
          <a:p>
            <a:r>
              <a:rPr lang="zh-CN" altLang="en-US" dirty="0"/>
              <a:t>趋势，挑战和建议</a:t>
            </a:r>
            <a:endParaRPr lang="en-US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2279073" y="491808"/>
            <a:ext cx="6858000" cy="617220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目录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AB31AF4-7676-9DED-5695-D7302C4A5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435AA-6DD6-48BB-8925-0B756ACE305D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4CDAC0B-56A3-4C45-DB1A-139E88DF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98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9955" y="789099"/>
            <a:ext cx="9144000" cy="822960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5781" y="863301"/>
            <a:ext cx="3262432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rPr lang="zh-CN" altLang="en-US" sz="3000" dirty="0"/>
              <a:t>一、</a:t>
            </a:r>
            <a:r>
              <a:rPr lang="zh-CN" altLang="en-US" dirty="0"/>
              <a:t>美国签证分类</a:t>
            </a:r>
            <a:endParaRPr lang="en-US" altLang="zh-CN" dirty="0"/>
          </a:p>
          <a:p>
            <a:pPr>
              <a:defRPr sz="3000" b="1">
                <a:solidFill>
                  <a:srgbClr val="FFFFFF"/>
                </a:solidFill>
              </a:defRPr>
            </a:pPr>
            <a:endParaRPr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3504600" y="2495005"/>
            <a:ext cx="64811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zh-CN" altLang="en-US" sz="3200" dirty="0"/>
              <a:t>非移民签证</a:t>
            </a:r>
            <a:endParaRPr lang="en-US" altLang="zh-CN" sz="3200" dirty="0"/>
          </a:p>
          <a:p>
            <a:pPr marL="514350" indent="-514350">
              <a:buAutoNum type="arabicPeriod"/>
            </a:pPr>
            <a:r>
              <a:rPr lang="en-US" altLang="zh-CN" sz="3200" dirty="0"/>
              <a:t> </a:t>
            </a:r>
            <a:r>
              <a:rPr lang="zh-CN" altLang="en-US" sz="3200" dirty="0"/>
              <a:t>移民签证</a:t>
            </a:r>
            <a:endParaRPr lang="en-US" altLang="zh-CN" sz="3200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BB9BB03-6FEE-4960-B01C-A29F08F09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09092-B478-417A-93D6-C33B6DBB1A55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7C8364-570F-6AD6-7E81-924A14FE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01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607197"/>
              </p:ext>
            </p:extLst>
          </p:nvPr>
        </p:nvGraphicFramePr>
        <p:xfrm>
          <a:off x="656757" y="1233002"/>
          <a:ext cx="10432422" cy="42895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3517">
                  <a:extLst>
                    <a:ext uri="{9D8B030D-6E8A-4147-A177-3AD203B41FA5}">
                      <a16:colId xmlns:a16="http://schemas.microsoft.com/office/drawing/2014/main" val="3014146766"/>
                    </a:ext>
                  </a:extLst>
                </a:gridCol>
                <a:gridCol w="3482693">
                  <a:extLst>
                    <a:ext uri="{9D8B030D-6E8A-4147-A177-3AD203B41FA5}">
                      <a16:colId xmlns:a16="http://schemas.microsoft.com/office/drawing/2014/main" val="2722780869"/>
                    </a:ext>
                  </a:extLst>
                </a:gridCol>
                <a:gridCol w="2608106">
                  <a:extLst>
                    <a:ext uri="{9D8B030D-6E8A-4147-A177-3AD203B41FA5}">
                      <a16:colId xmlns:a16="http://schemas.microsoft.com/office/drawing/2014/main" val="427782999"/>
                    </a:ext>
                  </a:extLst>
                </a:gridCol>
                <a:gridCol w="2608106">
                  <a:extLst>
                    <a:ext uri="{9D8B030D-6E8A-4147-A177-3AD203B41FA5}">
                      <a16:colId xmlns:a16="http://schemas.microsoft.com/office/drawing/2014/main" val="3931833464"/>
                    </a:ext>
                  </a:extLst>
                </a:gridCol>
              </a:tblGrid>
              <a:tr h="2774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签证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用途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关键词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小贴士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773226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留学（</a:t>
                      </a:r>
                      <a:r>
                        <a:rPr lang="en-US" sz="2000">
                          <a:effectLst/>
                        </a:rPr>
                        <a:t>F-1</a:t>
                      </a:r>
                      <a:r>
                        <a:rPr lang="zh-CN" sz="2000">
                          <a:effectLst/>
                        </a:rPr>
                        <a:t>）</a:t>
                      </a:r>
                      <a:r>
                        <a:rPr lang="en-US" sz="2000">
                          <a:effectLst/>
                        </a:rPr>
                        <a:t> / </a:t>
                      </a:r>
                      <a:r>
                        <a:rPr lang="zh-CN" sz="2000">
                          <a:effectLst/>
                        </a:rPr>
                        <a:t>随行家属（</a:t>
                      </a:r>
                      <a:r>
                        <a:rPr lang="en-US" sz="2000">
                          <a:effectLst/>
                        </a:rPr>
                        <a:t>F-2</a:t>
                      </a:r>
                      <a:r>
                        <a:rPr lang="zh-CN" sz="2000">
                          <a:effectLst/>
                        </a:rPr>
                        <a:t>）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OPT / CPT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F-2 </a:t>
                      </a:r>
                      <a:r>
                        <a:rPr lang="zh-CN" sz="2000" dirty="0">
                          <a:effectLst/>
                        </a:rPr>
                        <a:t>不能工作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13023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商务</a:t>
                      </a:r>
                      <a:r>
                        <a:rPr lang="en-US" sz="2000">
                          <a:effectLst/>
                        </a:rPr>
                        <a:t>/</a:t>
                      </a:r>
                      <a:r>
                        <a:rPr lang="zh-CN" sz="2000">
                          <a:effectLst/>
                        </a:rPr>
                        <a:t>旅游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最多</a:t>
                      </a:r>
                      <a:r>
                        <a:rPr lang="en-US" sz="2000">
                          <a:effectLst/>
                        </a:rPr>
                        <a:t> 6 </a:t>
                      </a:r>
                      <a:r>
                        <a:rPr lang="zh-CN" sz="2000">
                          <a:effectLst/>
                        </a:rPr>
                        <a:t>个月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不能工作、不能全日制上学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810131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H-1B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专业技术类工作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Lottery / </a:t>
                      </a:r>
                      <a:r>
                        <a:rPr lang="zh-CN" sz="2000">
                          <a:effectLst/>
                        </a:rPr>
                        <a:t>最长</a:t>
                      </a:r>
                      <a:r>
                        <a:rPr lang="en-US" sz="2000">
                          <a:effectLst/>
                        </a:rPr>
                        <a:t> 6 </a:t>
                      </a:r>
                      <a:r>
                        <a:rPr lang="zh-CN" sz="2000">
                          <a:effectLst/>
                        </a:rPr>
                        <a:t>年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配偶可申请</a:t>
                      </a:r>
                      <a:r>
                        <a:rPr lang="en-US" sz="2000" dirty="0">
                          <a:effectLst/>
                        </a:rPr>
                        <a:t> H-4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99438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L-1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跨国公司派遣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L-2 </a:t>
                      </a:r>
                      <a:r>
                        <a:rPr lang="zh-CN" sz="2000">
                          <a:effectLst/>
                        </a:rPr>
                        <a:t>自动</a:t>
                      </a:r>
                      <a:r>
                        <a:rPr lang="en-US" sz="2000">
                          <a:effectLst/>
                        </a:rPr>
                        <a:t> EAD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L-2 </a:t>
                      </a:r>
                      <a:r>
                        <a:rPr lang="zh-CN" sz="2000" dirty="0">
                          <a:effectLst/>
                        </a:rPr>
                        <a:t>配偶入境后可直接工作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35925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宗教类工作者</a:t>
                      </a:r>
                      <a:r>
                        <a:rPr lang="en-US" sz="2000" dirty="0">
                          <a:effectLst/>
                        </a:rPr>
                        <a:t> / </a:t>
                      </a:r>
                      <a:r>
                        <a:rPr lang="zh-CN" sz="2000" dirty="0">
                          <a:effectLst/>
                        </a:rPr>
                        <a:t>家属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可转</a:t>
                      </a:r>
                      <a:r>
                        <a:rPr lang="en-US" sz="2000" dirty="0">
                          <a:effectLst/>
                        </a:rPr>
                        <a:t> EB-4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最长</a:t>
                      </a:r>
                      <a:r>
                        <a:rPr lang="en-US" sz="2000" dirty="0">
                          <a:effectLst/>
                        </a:rPr>
                        <a:t> 5 </a:t>
                      </a:r>
                      <a:r>
                        <a:rPr lang="zh-CN" sz="2000" dirty="0">
                          <a:effectLst/>
                        </a:rPr>
                        <a:t>年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41092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杰出人才签证（艺术、科学、教育等领域）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Extraordinary Ability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可带</a:t>
                      </a:r>
                      <a:r>
                        <a:rPr lang="en-US" sz="2000" dirty="0">
                          <a:effectLst/>
                        </a:rPr>
                        <a:t> O-3 </a:t>
                      </a:r>
                      <a:r>
                        <a:rPr lang="zh-CN" sz="2000" dirty="0">
                          <a:effectLst/>
                        </a:rPr>
                        <a:t>配偶子女，不能工作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04706692"/>
                  </a:ext>
                </a:extLst>
              </a:tr>
              <a:tr h="9917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J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交流访问学者（含短期学术、实习、访问学者）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 </a:t>
                      </a:r>
                      <a:r>
                        <a:rPr lang="zh-CN" sz="2000" dirty="0">
                          <a:effectLst/>
                        </a:rPr>
                        <a:t>年限制可能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J-1 </a:t>
                      </a:r>
                      <a:r>
                        <a:rPr lang="zh-CN" sz="2000" dirty="0">
                          <a:effectLst/>
                        </a:rPr>
                        <a:t>视项目内容，有无工卡不一；</a:t>
                      </a:r>
                      <a:r>
                        <a:rPr lang="en-US" sz="2000" dirty="0">
                          <a:effectLst/>
                        </a:rPr>
                        <a:t>J-2 </a:t>
                      </a:r>
                      <a:r>
                        <a:rPr lang="zh-CN" sz="2000" dirty="0">
                          <a:effectLst/>
                        </a:rPr>
                        <a:t>可申请</a:t>
                      </a:r>
                      <a:r>
                        <a:rPr lang="en-US" sz="2000" dirty="0">
                          <a:effectLst/>
                        </a:rPr>
                        <a:t> EAD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8040633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778975" y="325288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非移民签证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4DB820-D651-1F80-B735-C4BDB9484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A7EA-1874-4DEC-A8FB-BE053D3AB95E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BF25236-C197-A5FC-916D-5DDA2D368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6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1F9F1E-0592-8A60-6C4A-CB9A7D2B8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7944"/>
            <a:ext cx="10515600" cy="1325563"/>
          </a:xfrm>
        </p:spPr>
        <p:txBody>
          <a:bodyPr/>
          <a:lstStyle/>
          <a:p>
            <a:pPr algn="l"/>
            <a:r>
              <a:rPr lang="en-US" altLang="zh-CN" sz="2800" dirty="0"/>
              <a:t>2. </a:t>
            </a:r>
            <a:r>
              <a:rPr lang="zh-CN" altLang="en-US" sz="2800" dirty="0"/>
              <a:t>移民签证</a:t>
            </a:r>
            <a:endParaRPr lang="zh-CN" altLang="en-US" dirty="0"/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040A2184-EA5B-BF44-414B-079DC2269E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2575018"/>
              </p:ext>
            </p:extLst>
          </p:nvPr>
        </p:nvGraphicFramePr>
        <p:xfrm>
          <a:off x="888275" y="1543507"/>
          <a:ext cx="9261566" cy="45061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3119">
                  <a:extLst>
                    <a:ext uri="{9D8B030D-6E8A-4147-A177-3AD203B41FA5}">
                      <a16:colId xmlns:a16="http://schemas.microsoft.com/office/drawing/2014/main" val="922701526"/>
                    </a:ext>
                  </a:extLst>
                </a:gridCol>
                <a:gridCol w="3500846">
                  <a:extLst>
                    <a:ext uri="{9D8B030D-6E8A-4147-A177-3AD203B41FA5}">
                      <a16:colId xmlns:a16="http://schemas.microsoft.com/office/drawing/2014/main" val="2488464129"/>
                    </a:ext>
                  </a:extLst>
                </a:gridCol>
                <a:gridCol w="3657601">
                  <a:extLst>
                    <a:ext uri="{9D8B030D-6E8A-4147-A177-3AD203B41FA5}">
                      <a16:colId xmlns:a16="http://schemas.microsoft.com/office/drawing/2014/main" val="1868560118"/>
                    </a:ext>
                  </a:extLst>
                </a:gridCol>
              </a:tblGrid>
              <a:tr h="8855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zh-CN" sz="2400" dirty="0">
                          <a:effectLst/>
                        </a:rPr>
                        <a:t>类别</a:t>
                      </a:r>
                      <a:endParaRPr lang="zh-CN" sz="2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zh-CN" sz="2400" dirty="0">
                          <a:effectLst/>
                        </a:rPr>
                        <a:t>简述</a:t>
                      </a:r>
                      <a:endParaRPr lang="zh-CN" sz="2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zh-CN" sz="2400" dirty="0">
                          <a:effectLst/>
                        </a:rPr>
                        <a:t>常见子类别</a:t>
                      </a:r>
                      <a:endParaRPr lang="zh-CN" sz="2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32240381"/>
                  </a:ext>
                </a:extLst>
              </a:tr>
              <a:tr h="9032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zh-CN" sz="2400" dirty="0">
                          <a:solidFill>
                            <a:srgbClr val="FF0000"/>
                          </a:solidFill>
                          <a:effectLst/>
                        </a:rPr>
                        <a:t>家庭类</a:t>
                      </a:r>
                      <a:endParaRPr lang="zh-CN" sz="24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zh-CN" sz="2400" dirty="0">
                          <a:solidFill>
                            <a:srgbClr val="FF0000"/>
                          </a:solidFill>
                          <a:effectLst/>
                        </a:rPr>
                        <a:t>美国公民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</a:rPr>
                        <a:t>/</a:t>
                      </a:r>
                      <a:r>
                        <a:rPr lang="zh-CN" sz="2400" dirty="0">
                          <a:solidFill>
                            <a:srgbClr val="FF0000"/>
                          </a:solidFill>
                          <a:effectLst/>
                        </a:rPr>
                        <a:t>绿卡为亲属申请</a:t>
                      </a:r>
                      <a:endParaRPr lang="zh-CN" sz="24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</a:rPr>
                        <a:t>IR1-5</a:t>
                      </a:r>
                      <a:r>
                        <a:rPr lang="zh-CN" sz="2400" dirty="0">
                          <a:solidFill>
                            <a:srgbClr val="FF0000"/>
                          </a:solidFill>
                          <a:effectLst/>
                        </a:rPr>
                        <a:t>（直系亲属）、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</a:rPr>
                        <a:t>F1–F4</a:t>
                      </a:r>
                      <a:endParaRPr lang="zh-CN" sz="24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53226783"/>
                  </a:ext>
                </a:extLst>
              </a:tr>
              <a:tr h="9032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zh-CN" sz="2400" dirty="0">
                          <a:solidFill>
                            <a:srgbClr val="FF0000"/>
                          </a:solidFill>
                          <a:effectLst/>
                        </a:rPr>
                        <a:t>职业类</a:t>
                      </a:r>
                      <a:endParaRPr lang="zh-CN" sz="24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zh-CN" sz="2400">
                          <a:solidFill>
                            <a:srgbClr val="FF0000"/>
                          </a:solidFill>
                          <a:effectLst/>
                        </a:rPr>
                        <a:t>雇主或个人因工作</a:t>
                      </a:r>
                      <a:r>
                        <a:rPr lang="en-US" sz="2400">
                          <a:solidFill>
                            <a:srgbClr val="FF0000"/>
                          </a:solidFill>
                          <a:effectLst/>
                        </a:rPr>
                        <a:t>/</a:t>
                      </a:r>
                      <a:r>
                        <a:rPr lang="zh-CN" sz="2400">
                          <a:solidFill>
                            <a:srgbClr val="FF0000"/>
                          </a:solidFill>
                          <a:effectLst/>
                        </a:rPr>
                        <a:t>才能</a:t>
                      </a:r>
                      <a:endParaRPr lang="zh-CN" sz="240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</a:rPr>
                        <a:t>EB-1/2/3/4/5</a:t>
                      </a:r>
                      <a:r>
                        <a:rPr lang="zh-CN" sz="2400" dirty="0">
                          <a:solidFill>
                            <a:srgbClr val="FF0000"/>
                          </a:solidFill>
                          <a:effectLst/>
                        </a:rPr>
                        <a:t>，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</a:rPr>
                        <a:t>NIW</a:t>
                      </a:r>
                      <a:endParaRPr lang="zh-CN" sz="24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71339129"/>
                  </a:ext>
                </a:extLst>
              </a:tr>
              <a:tr h="910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zh-CN" sz="2400" dirty="0">
                          <a:effectLst/>
                        </a:rPr>
                        <a:t>难民</a:t>
                      </a:r>
                      <a:r>
                        <a:rPr lang="en-US" sz="2400" dirty="0">
                          <a:effectLst/>
                        </a:rPr>
                        <a:t>/</a:t>
                      </a:r>
                      <a:r>
                        <a:rPr lang="zh-CN" sz="2400" dirty="0">
                          <a:effectLst/>
                        </a:rPr>
                        <a:t>庇护</a:t>
                      </a:r>
                      <a:endParaRPr lang="zh-CN" sz="2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zh-CN" sz="2400">
                          <a:effectLst/>
                        </a:rPr>
                        <a:t>保护因迫害无法回国者</a:t>
                      </a:r>
                      <a:endParaRPr lang="zh-CN" sz="2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Refugee / Asylee</a:t>
                      </a:r>
                      <a:endParaRPr lang="zh-CN" sz="2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13600923"/>
                  </a:ext>
                </a:extLst>
              </a:tr>
              <a:tr h="9032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zh-CN" sz="2400" dirty="0">
                          <a:effectLst/>
                        </a:rPr>
                        <a:t>多样化抽签</a:t>
                      </a:r>
                      <a:endParaRPr lang="zh-CN" sz="2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zh-CN" sz="2400" dirty="0">
                          <a:effectLst/>
                        </a:rPr>
                        <a:t>随机名额</a:t>
                      </a:r>
                      <a:endParaRPr lang="zh-CN" sz="2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zh-CN" sz="2400" dirty="0">
                          <a:effectLst/>
                        </a:rPr>
                        <a:t>仅部分国家可参加</a:t>
                      </a:r>
                      <a:endParaRPr lang="zh-CN" sz="2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31822775"/>
                  </a:ext>
                </a:extLst>
              </a:tr>
            </a:tbl>
          </a:graphicData>
        </a:graphic>
      </p:graphicFrame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CECEEB3-C88A-B3FF-A983-D1DC26E31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C962-7F3F-4E4D-98C3-007E9FE2F917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90DD30A-03DA-FE89-7ACB-E281C34FC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023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40130" y="1273628"/>
            <a:ext cx="9144000" cy="822960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345467" y="1408109"/>
            <a:ext cx="793332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rPr lang="zh-CN" altLang="en-US" sz="3000" dirty="0"/>
              <a:t>二</a:t>
            </a:r>
            <a:r>
              <a:rPr lang="en-US" sz="3000" dirty="0"/>
              <a:t>. </a:t>
            </a:r>
            <a:r>
              <a:rPr lang="zh-CN" altLang="en-US" sz="3000" dirty="0"/>
              <a:t>职业类移民</a:t>
            </a:r>
            <a:r>
              <a:rPr sz="3000" dirty="0"/>
              <a:t> </a:t>
            </a:r>
            <a:r>
              <a:rPr lang="en-US" sz="3000" dirty="0"/>
              <a:t>Employment</a:t>
            </a:r>
            <a:r>
              <a:rPr sz="3000" dirty="0"/>
              <a:t>-Based Immigration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8494" y="2851265"/>
            <a:ext cx="64811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/>
              <a:t>1</a:t>
            </a:r>
            <a:r>
              <a:rPr lang="zh-CN" altLang="en-US" sz="3200" dirty="0"/>
              <a:t>、</a:t>
            </a:r>
            <a:r>
              <a:rPr lang="en-US" altLang="zh-CN" sz="3200" dirty="0"/>
              <a:t> </a:t>
            </a:r>
            <a:r>
              <a:rPr lang="zh-CN" altLang="en-US" sz="3200" dirty="0"/>
              <a:t>职业移民简介</a:t>
            </a:r>
          </a:p>
          <a:p>
            <a:r>
              <a:rPr lang="en-US" altLang="zh-CN" sz="3200" dirty="0"/>
              <a:t>2</a:t>
            </a:r>
            <a:r>
              <a:rPr lang="zh-CN" altLang="en-US" sz="3200" dirty="0"/>
              <a:t>、</a:t>
            </a:r>
            <a:r>
              <a:rPr lang="en-US" altLang="zh-CN" sz="3200" dirty="0"/>
              <a:t> </a:t>
            </a:r>
            <a:r>
              <a:rPr lang="zh-CN" altLang="en-US" sz="3200" dirty="0"/>
              <a:t>职业移民类别</a:t>
            </a:r>
            <a:endParaRPr lang="en-US" altLang="zh-CN" sz="3200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B82AE26-C7C4-38A6-3EA3-779C090DD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0019-7E2A-4B38-BF16-B97C5AC5D506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8E60B7-65AB-7C6C-F7A5-EFBC1CBCB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23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263" y="2429692"/>
            <a:ext cx="335861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CC"/>
                </a:solidFill>
              </a:defRPr>
            </a:pPr>
            <a:r>
              <a:rPr sz="3200" dirty="0"/>
              <a:t>1</a:t>
            </a:r>
            <a:r>
              <a:rPr lang="zh-CN" altLang="en-US" sz="3200" dirty="0"/>
              <a:t>、</a:t>
            </a:r>
            <a:r>
              <a:rPr sz="3200" dirty="0"/>
              <a:t> 职业移民简介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9EB4771-6F37-D50F-756C-1E93ABD1C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CF21-F70D-4EA1-8D3A-38E80824DA1C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E5CC2B-F369-B54A-C8CA-561F2C313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01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40183" y="300447"/>
            <a:ext cx="326563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sz="3200" b="1" dirty="0">
                <a:solidFill>
                  <a:srgbClr val="0066CC"/>
                </a:solidFill>
              </a:rPr>
              <a:t>2</a:t>
            </a:r>
            <a:r>
              <a:rPr lang="zh-CN" altLang="en-US" sz="3200" b="1" dirty="0">
                <a:solidFill>
                  <a:srgbClr val="0066CC"/>
                </a:solidFill>
              </a:rPr>
              <a:t>、</a:t>
            </a:r>
            <a:r>
              <a:rPr sz="3200" b="1" dirty="0">
                <a:solidFill>
                  <a:srgbClr val="0066CC"/>
                </a:solidFill>
              </a:rPr>
              <a:t>职业移民类别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415167"/>
              </p:ext>
            </p:extLst>
          </p:nvPr>
        </p:nvGraphicFramePr>
        <p:xfrm>
          <a:off x="1641043" y="1038759"/>
          <a:ext cx="9685048" cy="5451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8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4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5853"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类别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rPr dirty="0"/>
                        <a:t>适合人群/特点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rPr dirty="0"/>
                        <a:t>雇主或资金要求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853"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t>EB‑1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t>优先类人才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dirty="0"/>
                        <a:t>下设三类，均免 PERM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853"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t>  └ EB‑1A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t>杰出人才：科学、艺术、教育、商业或体育领域成就突出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t>无需雇主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853"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t>  └ EB‑1B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dirty="0"/>
                        <a:t>杰出教授或研究人员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dirty="0"/>
                        <a:t>需雇主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853"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t>  └ EB‑1C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dirty="0"/>
                        <a:t>跨国公司高管或经理人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dirty="0"/>
                        <a:t>需雇主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7103"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dirty="0"/>
                        <a:t>EB‑2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lang="zh-CN" alt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高级学位的专业</a:t>
                      </a:r>
                      <a:r>
                        <a:rPr lang="en-US" altLang="zh-CN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特殊技能人才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lang="zh-CN" altLang="en-US" dirty="0"/>
                        <a:t>硕士以上或本科学历</a:t>
                      </a:r>
                      <a:r>
                        <a:rPr lang="en-US" altLang="zh-CN" dirty="0"/>
                        <a:t>+5</a:t>
                      </a:r>
                      <a:r>
                        <a:rPr lang="zh-CN" altLang="en-US" dirty="0"/>
                        <a:t>年经验；</a:t>
                      </a:r>
                      <a:r>
                        <a:rPr lang="en-US" altLang="zh-CN" dirty="0"/>
                        <a:t>NIW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853"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dirty="0"/>
                        <a:t>EB‑3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lang="zh-CN" alt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熟练技术、专业</a:t>
                      </a:r>
                      <a:r>
                        <a:rPr lang="en-US" altLang="zh-CN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非技术工人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dirty="0"/>
                        <a:t>需雇主 + PERM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3825"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t>EB‑4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lang="zh-CN" alt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特殊人员移民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dirty="0"/>
                        <a:t>无需 PERM，由组织提交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5853"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t>EB‑5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lang="zh-CN" altLang="en-US" dirty="0"/>
                        <a:t>投资移民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/>
                      </a:pPr>
                      <a:r>
                        <a:rPr dirty="0"/>
                        <a:t>无需雇主，资金投资要求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CE1B6F-D386-52B9-15BA-2EDC60C80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9C54-EBE0-4150-A88C-FC84F3333813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27280BB-7E6A-22B9-14CA-123B42CDA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99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17280" y="1114654"/>
            <a:ext cx="9144000" cy="822960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095897" y="1249135"/>
            <a:ext cx="6742423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rPr lang="en-US" sz="3000" dirty="0"/>
              <a:t>3. </a:t>
            </a:r>
            <a:r>
              <a:rPr sz="3000" dirty="0"/>
              <a:t>家庭类移民 Family-Based Immigration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38845" y="2155371"/>
            <a:ext cx="533351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家庭类移民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简介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直系亲属类（Immediate Relatives）</a:t>
            </a:r>
          </a:p>
          <a:p>
            <a:pPr>
              <a:defRPr sz="2200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优先类别类（Family Preference）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0BDDADE-4263-ADF4-8CA5-AC43816D7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18CC-3253-45EF-820C-7BBAE74B00E0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9A80BF-441A-69CB-185A-B003005E7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17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CC0E886-B7B9-6440-4BA4-A5E1996B14B8}"/>
              </a:ext>
            </a:extLst>
          </p:cNvPr>
          <p:cNvSpPr txBox="1"/>
          <p:nvPr/>
        </p:nvSpPr>
        <p:spPr>
          <a:xfrm>
            <a:off x="4210769" y="104188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066CC"/>
                </a:solidFill>
              </a:defRPr>
            </a:pPr>
            <a:r>
              <a:rPr lang="en-US" altLang="zh-CN" sz="2400" dirty="0"/>
              <a:t>1</a:t>
            </a:r>
            <a:r>
              <a:rPr lang="zh-CN" altLang="en-US" sz="2400" dirty="0"/>
              <a:t>、家庭类移民简介</a:t>
            </a:r>
          </a:p>
        </p:txBody>
      </p:sp>
      <p:sp>
        <p:nvSpPr>
          <p:cNvPr id="4" name="Rectangle 3"/>
          <p:cNvSpPr/>
          <p:nvPr/>
        </p:nvSpPr>
        <p:spPr>
          <a:xfrm>
            <a:off x="1414424" y="186206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家庭移民的两大类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72020" y="3008806"/>
          <a:ext cx="8659092" cy="19234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1355">
                  <a:extLst>
                    <a:ext uri="{9D8B030D-6E8A-4147-A177-3AD203B41FA5}">
                      <a16:colId xmlns:a16="http://schemas.microsoft.com/office/drawing/2014/main" val="1658237657"/>
                    </a:ext>
                  </a:extLst>
                </a:gridCol>
                <a:gridCol w="2478191">
                  <a:extLst>
                    <a:ext uri="{9D8B030D-6E8A-4147-A177-3AD203B41FA5}">
                      <a16:colId xmlns:a16="http://schemas.microsoft.com/office/drawing/2014/main" val="1082198975"/>
                    </a:ext>
                  </a:extLst>
                </a:gridCol>
                <a:gridCol w="2164773">
                  <a:extLst>
                    <a:ext uri="{9D8B030D-6E8A-4147-A177-3AD203B41FA5}">
                      <a16:colId xmlns:a16="http://schemas.microsoft.com/office/drawing/2014/main" val="811398125"/>
                    </a:ext>
                  </a:extLst>
                </a:gridCol>
                <a:gridCol w="2164773">
                  <a:extLst>
                    <a:ext uri="{9D8B030D-6E8A-4147-A177-3AD203B41FA5}">
                      <a16:colId xmlns:a16="http://schemas.microsoft.com/office/drawing/2014/main" val="532907667"/>
                    </a:ext>
                  </a:extLst>
                </a:gridCol>
              </a:tblGrid>
              <a:tr h="4875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类型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适用人群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是否有名额限制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是否有排期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68029846"/>
                  </a:ext>
                </a:extLst>
              </a:tr>
              <a:tr h="9482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直系亲属类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公民的配偶、父母、</a:t>
                      </a:r>
                      <a:r>
                        <a:rPr lang="en-US" sz="2000" dirty="0">
                          <a:effectLst/>
                        </a:rPr>
                        <a:t>21 </a:t>
                      </a:r>
                      <a:r>
                        <a:rPr lang="zh-CN" sz="2000" dirty="0">
                          <a:effectLst/>
                        </a:rPr>
                        <a:t>岁以下未婚子女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❌ </a:t>
                      </a:r>
                      <a:r>
                        <a:rPr lang="zh-CN" sz="2000">
                          <a:effectLst/>
                        </a:rPr>
                        <a:t>无配额限制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❌ </a:t>
                      </a:r>
                      <a:r>
                        <a:rPr lang="zh-CN" sz="2000">
                          <a:effectLst/>
                        </a:rPr>
                        <a:t>无需排期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54111825"/>
                  </a:ext>
                </a:extLst>
              </a:tr>
              <a:tr h="4875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优先类亲属移民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包含其他亲属关系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✅ </a:t>
                      </a:r>
                      <a:r>
                        <a:rPr lang="zh-CN" sz="2000">
                          <a:effectLst/>
                        </a:rPr>
                        <a:t>有配额限制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✅ </a:t>
                      </a:r>
                      <a:r>
                        <a:rPr lang="zh-CN" sz="2000" dirty="0">
                          <a:effectLst/>
                        </a:rPr>
                        <a:t>需排期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11839779"/>
                  </a:ext>
                </a:extLst>
              </a:tr>
            </a:tbl>
          </a:graphicData>
        </a:graphic>
      </p:graphicFrame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9B805B4-A9F0-2475-03CB-527F6599D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2C02-4CED-43D7-954A-D7EBDA2D84B0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3A3D541-4003-BED5-F260-B174E1882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04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0"/>
            <a:ext cx="9144000" cy="822960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798320" y="137160"/>
            <a:ext cx="288091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rPr lang="en-US" sz="2800" dirty="0"/>
              <a:t>2</a:t>
            </a:r>
            <a:r>
              <a:rPr lang="zh-CN" altLang="en-US" sz="2800" dirty="0"/>
              <a:t>、</a:t>
            </a:r>
            <a:r>
              <a:rPr sz="2800" dirty="0"/>
              <a:t>家庭移民类别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616529"/>
              </p:ext>
            </p:extLst>
          </p:nvPr>
        </p:nvGraphicFramePr>
        <p:xfrm>
          <a:off x="1551711" y="1005840"/>
          <a:ext cx="9116291" cy="5616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9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0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50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4923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 dirty="0"/>
                        <a:t>类别代码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 dirty="0"/>
                        <a:t>全称/中文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 dirty="0"/>
                        <a:t>申请人身份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 dirty="0"/>
                        <a:t>典型排期情况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285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 dirty="0"/>
                        <a:t>IR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2000" dirty="0" err="1"/>
                        <a:t>直系亲属</a:t>
                      </a:r>
                      <a:r>
                        <a:rPr lang="en-US" sz="2000" dirty="0"/>
                        <a:t> </a:t>
                      </a:r>
                      <a:r>
                        <a:rPr lang="zh-CN" altLang="en-US" sz="2000" dirty="0"/>
                        <a:t>（配偶</a:t>
                      </a:r>
                      <a:r>
                        <a:rPr lang="en-US" altLang="zh-CN" sz="2000" dirty="0"/>
                        <a:t>/&lt;21</a:t>
                      </a:r>
                      <a:r>
                        <a:rPr lang="zh-CN" altLang="en-US" sz="2000" dirty="0"/>
                        <a:t>未婚子女</a:t>
                      </a:r>
                      <a:r>
                        <a:rPr lang="en-US" altLang="zh-CN" sz="2000" dirty="0"/>
                        <a:t>/</a:t>
                      </a:r>
                      <a:r>
                        <a:rPr lang="zh-CN" altLang="en-US" sz="2000" dirty="0"/>
                        <a:t>父母）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 dirty="0"/>
                        <a:t>美国公民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 dirty="0"/>
                        <a:t>无排期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285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/>
                        <a:t>F1</a:t>
                      </a:r>
                    </a:p>
                  </a:txBody>
                  <a:tcPr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endParaRPr sz="2000" dirty="0"/>
                    </a:p>
                    <a:p>
                      <a:pPr algn="ctr"/>
                      <a:r>
                        <a:rPr sz="2000" dirty="0"/>
                        <a:t>成年未婚子女</a:t>
                      </a:r>
                    </a:p>
                  </a:txBody>
                  <a:tcPr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 dirty="0"/>
                        <a:t>美国公民</a:t>
                      </a:r>
                    </a:p>
                  </a:txBody>
                  <a:tcPr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 dirty="0"/>
                        <a:t>6‑8 年</a:t>
                      </a:r>
                    </a:p>
                  </a:txBody>
                  <a:tcPr>
                    <a:solidFill>
                      <a:srgbClr val="E0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285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/>
                        <a:t>F2A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 err="1"/>
                        <a:t>配偶</a:t>
                      </a:r>
                      <a:r>
                        <a:rPr sz="2000" dirty="0"/>
                        <a:t> &amp; &lt;21未婚子女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 dirty="0"/>
                        <a:t>绿卡持有人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 dirty="0"/>
                        <a:t>Current 或 0‑2 年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0285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/>
                        <a:t>F2B</a:t>
                      </a:r>
                    </a:p>
                  </a:txBody>
                  <a:tcPr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 err="1"/>
                        <a:t>成年未婚子女</a:t>
                      </a:r>
                      <a:endParaRPr sz="2000" dirty="0"/>
                    </a:p>
                  </a:txBody>
                  <a:tcPr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 dirty="0"/>
                        <a:t>绿卡持有人</a:t>
                      </a:r>
                    </a:p>
                  </a:txBody>
                  <a:tcPr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 dirty="0"/>
                        <a:t>6‑8 年</a:t>
                      </a:r>
                    </a:p>
                  </a:txBody>
                  <a:tcPr>
                    <a:solidFill>
                      <a:srgbClr val="E0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0285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/>
                        <a:t>F3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 err="1"/>
                        <a:t>已婚子女</a:t>
                      </a:r>
                      <a:endParaRPr sz="2000" dirty="0"/>
                    </a:p>
                  </a:txBody>
                  <a:tcPr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 dirty="0"/>
                        <a:t>美国公民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 dirty="0"/>
                        <a:t>10+ 年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0285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/>
                        <a:t>F4</a:t>
                      </a:r>
                    </a:p>
                  </a:txBody>
                  <a:tcPr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 err="1"/>
                        <a:t>兄弟姐妹</a:t>
                      </a:r>
                      <a:endParaRPr sz="2000" dirty="0"/>
                    </a:p>
                  </a:txBody>
                  <a:tcPr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 dirty="0"/>
                        <a:t>美国公民 </a:t>
                      </a:r>
                    </a:p>
                  </a:txBody>
                  <a:tcPr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2000" dirty="0"/>
                        <a:t>1</a:t>
                      </a:r>
                      <a:r>
                        <a:rPr lang="en-US" sz="2000" dirty="0"/>
                        <a:t>5</a:t>
                      </a:r>
                      <a:r>
                        <a:rPr sz="2000" dirty="0"/>
                        <a:t>+ 年</a:t>
                      </a:r>
                    </a:p>
                  </a:txBody>
                  <a:tcPr>
                    <a:solidFill>
                      <a:srgbClr val="E0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0AA198-901B-7994-76B8-C11FACF32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35E6-85E2-4103-8932-60BA59CE46C0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07D1F2-375B-5AE2-6BA2-B3BCA0B35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0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>
            <a:extLst>
              <a:ext uri="{FF2B5EF4-FFF2-40B4-BE49-F238E27FC236}">
                <a16:creationId xmlns:a16="http://schemas.microsoft.com/office/drawing/2014/main" id="{AAFCC3BA-8E44-18BC-ED3A-EB231B5B9804}"/>
              </a:ext>
            </a:extLst>
          </p:cNvPr>
          <p:cNvSpPr txBox="1"/>
          <p:nvPr/>
        </p:nvSpPr>
        <p:spPr>
          <a:xfrm>
            <a:off x="379502" y="220920"/>
            <a:ext cx="1114193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800" b="1" dirty="0"/>
              <a:t>❗ 两个容易出错的误区</a:t>
            </a:r>
          </a:p>
          <a:p>
            <a:pPr>
              <a:buNone/>
            </a:pPr>
            <a:r>
              <a:rPr lang="zh-CN" altLang="en-US" sz="2800" b="1" dirty="0"/>
              <a:t>误区一：子女 </a:t>
            </a:r>
            <a:r>
              <a:rPr lang="en-US" altLang="zh-CN" sz="2800" b="1" dirty="0"/>
              <a:t>= </a:t>
            </a:r>
            <a:r>
              <a:rPr lang="zh-CN" altLang="en-US" sz="2800" b="1" dirty="0"/>
              <a:t>直系亲属？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2800" dirty="0"/>
              <a:t>✅ 只有 “</a:t>
            </a:r>
            <a:r>
              <a:rPr lang="zh-CN" altLang="en-US" sz="2800" b="1" dirty="0"/>
              <a:t>美国公民 </a:t>
            </a:r>
            <a:r>
              <a:rPr lang="en-US" altLang="zh-CN" sz="2800" b="1" dirty="0"/>
              <a:t>+ &lt;21 </a:t>
            </a:r>
            <a:r>
              <a:rPr lang="zh-CN" altLang="en-US" sz="2800" b="1" dirty="0"/>
              <a:t>岁未婚子女</a:t>
            </a:r>
            <a:r>
              <a:rPr lang="zh-CN" altLang="en-US" sz="2800" dirty="0"/>
              <a:t>” 才算直系亲属（</a:t>
            </a:r>
            <a:r>
              <a:rPr lang="en-US" altLang="zh-CN" sz="2800" dirty="0"/>
              <a:t>IR</a:t>
            </a:r>
            <a:r>
              <a:rPr lang="zh-CN" altLang="en-US" sz="2800" dirty="0"/>
              <a:t>），才</a:t>
            </a:r>
            <a:r>
              <a:rPr lang="zh-CN" altLang="en-US" sz="2800" b="1" dirty="0"/>
              <a:t>无排期</a:t>
            </a:r>
            <a:r>
              <a:rPr lang="zh-CN" altLang="en-US" sz="2800" dirty="0"/>
              <a:t>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2800" dirty="0"/>
              <a:t>绿卡即使担保未婚小孩，也走 </a:t>
            </a:r>
            <a:r>
              <a:rPr lang="en-US" altLang="zh-CN" sz="2800" dirty="0"/>
              <a:t>F2A</a:t>
            </a:r>
            <a:r>
              <a:rPr lang="zh-CN" altLang="en-US" sz="2800" dirty="0"/>
              <a:t>，受排期限制。</a:t>
            </a:r>
          </a:p>
          <a:p>
            <a:pPr>
              <a:buNone/>
            </a:pPr>
            <a:r>
              <a:rPr lang="zh-CN" altLang="en-US" sz="2800" b="1" dirty="0"/>
              <a:t>误区二：绿卡担保未婚子女结婚了可以继续？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2800" dirty="0"/>
              <a:t>❌ 不可以！绿卡不能担保已婚子女。</a:t>
            </a:r>
            <a:br>
              <a:rPr lang="zh-CN" altLang="en-US" sz="2800" dirty="0"/>
            </a:br>
            <a:r>
              <a:rPr lang="zh-CN" altLang="en-US" sz="2800" dirty="0"/>
              <a:t>结婚后案件会被 </a:t>
            </a:r>
            <a:r>
              <a:rPr lang="zh-CN" altLang="en-US" sz="2800" b="1" dirty="0"/>
              <a:t>直接作废</a:t>
            </a:r>
            <a:r>
              <a:rPr lang="zh-CN" altLang="en-US" sz="2800" dirty="0"/>
              <a:t>！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976175-23F7-9FFC-1344-13D4B4821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501" y="4329184"/>
            <a:ext cx="10327291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🎯 举例说明：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李女士是美国绿卡持有者，为 25 岁未婚儿子提交了 I-130。I-130 批准后，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儿子在等待排期期间结婚了。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❌ 结果：因其儿子已婚，I-130 不再有效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✅ 如果李女士之后入籍美国，她可以重新以公民身份提交一份新的 I-130，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为“已婚子女”申请 F3 类别，重新排期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CA01B31-CA3C-5885-24F5-D1B2A0738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D5EAC-94BA-4438-B299-B2DAF041949B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730A42-DECE-5DA4-FF86-19B879A5E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1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03120" y="2560321"/>
            <a:ext cx="7107382" cy="6068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如果提交申请时未满</a:t>
            </a:r>
            <a:r>
              <a:rPr lang="en-US" altLang="zh-CN" dirty="0"/>
              <a:t>21</a:t>
            </a:r>
            <a:r>
              <a:rPr lang="zh-CN" altLang="en-US" dirty="0"/>
              <a:t>岁，获批后满</a:t>
            </a:r>
            <a:r>
              <a:rPr lang="en-US" altLang="zh-CN" dirty="0"/>
              <a:t>21</a:t>
            </a:r>
            <a:r>
              <a:rPr lang="zh-CN" altLang="en-US" dirty="0"/>
              <a:t>岁，怎么办？</a:t>
            </a:r>
            <a:endParaRPr 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2FC54DF-964F-3699-83D8-0B8D54D27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4CD5-899D-4B66-B6E5-82A7FF775BD2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5BBE7B-F0A4-1B54-6AFE-011496B1F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76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/>
              <a:t>CSPA（</a:t>
            </a:r>
            <a:r>
              <a:rPr lang="zh-CN" altLang="en-US" dirty="0"/>
              <a:t>儿童身份保护法，</a:t>
            </a:r>
            <a:r>
              <a:rPr lang="en-US" altLang="zh-CN" dirty="0"/>
              <a:t>Child Status Protection Act</a:t>
            </a:r>
            <a:r>
              <a:rPr dirty="0"/>
              <a:t>）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904755D-B024-9A92-028D-C5E650C61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C4B3-47BC-48CB-B7EE-AA651A76200A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63167C-92EB-92DD-69E9-25073FF47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58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CSPA 怎么保护？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defRPr sz="1800"/>
            </a:pPr>
            <a:r>
              <a:rPr dirty="0"/>
              <a:t>通过计算“CSPA 年龄”来判断是否仍是‘子女’</a:t>
            </a:r>
          </a:p>
          <a:p>
            <a:pPr>
              <a:defRPr sz="1800"/>
            </a:pPr>
            <a:r>
              <a:rPr dirty="0"/>
              <a:t>公式：CSPA 年龄 = 实际年龄 - I-140</a:t>
            </a:r>
            <a:r>
              <a:rPr lang="en-US" dirty="0"/>
              <a:t>/130</a:t>
            </a:r>
            <a:r>
              <a:rPr dirty="0"/>
              <a:t>审理时间</a:t>
            </a:r>
          </a:p>
          <a:p>
            <a:pPr>
              <a:defRPr sz="1800"/>
            </a:pPr>
            <a:r>
              <a:rPr dirty="0"/>
              <a:t>🕒 只要结果 &lt; 21 岁，仍可以作为家属随主申移民</a:t>
            </a:r>
            <a:endParaRPr lang="en-US" dirty="0"/>
          </a:p>
          <a:p>
            <a:pPr>
              <a:defRPr sz="1800"/>
            </a:pPr>
            <a:r>
              <a:rPr lang="zh-CN" altLang="en-US" dirty="0"/>
              <a:t>排期到达后，必须在 </a:t>
            </a:r>
            <a:r>
              <a:rPr lang="en-US" altLang="zh-CN" dirty="0"/>
              <a:t>1 </a:t>
            </a:r>
            <a:r>
              <a:rPr lang="zh-CN" altLang="en-US" dirty="0"/>
              <a:t>年内提交 </a:t>
            </a:r>
            <a:r>
              <a:rPr lang="en-US" dirty="0"/>
              <a:t>I-485 </a:t>
            </a:r>
            <a:r>
              <a:rPr lang="zh-CN" altLang="en-US" dirty="0"/>
              <a:t>或 </a:t>
            </a:r>
            <a:r>
              <a:rPr lang="en-US" dirty="0"/>
              <a:t>DS-260</a:t>
            </a:r>
          </a:p>
          <a:p>
            <a:pPr>
              <a:defRPr sz="1800"/>
            </a:pPr>
            <a:endParaRPr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182D0A-8C17-A409-649B-BE267EA19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31CB2-7863-433D-9CFA-8E1E4B140B47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8D2073B-E4EF-0C4A-D622-482F574B7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91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/>
              <a:t>提交 &amp; 批准时均 &lt;21，CSPA 成功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963702"/>
              </p:ext>
            </p:extLst>
          </p:nvPr>
        </p:nvGraphicFramePr>
        <p:xfrm>
          <a:off x="1889760" y="2247207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时间点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内容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t>2022年1月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提交 I-130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t>2023年1月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I‑1</a:t>
                      </a:r>
                      <a:r>
                        <a:rPr lang="en-US" dirty="0"/>
                        <a:t>3</a:t>
                      </a:r>
                      <a:r>
                        <a:rPr dirty="0"/>
                        <a:t>0 批准（12个月）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dirty="0"/>
                        <a:t>202</a:t>
                      </a:r>
                      <a:r>
                        <a:rPr lang="en-US" dirty="0"/>
                        <a:t>5</a:t>
                      </a:r>
                      <a:r>
                        <a:rPr dirty="0"/>
                        <a:t>年</a:t>
                      </a:r>
                      <a:r>
                        <a:rPr lang="en-US" dirty="0"/>
                        <a:t>6</a:t>
                      </a:r>
                      <a:r>
                        <a:rPr dirty="0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排期开放，子女 19岁11个月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t>计算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19岁11个月 − 12个月 = 18岁11个月 &lt; 21 → ✅ CSPA 成功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B56441-8A60-4A2E-7271-50E566747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3360C-7FC6-4798-998A-40CA986B7D47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C5487EB-DD26-FF1C-1573-46D8DDD87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40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/>
              <a:t>批准时已满21岁，经CSPA仍成功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543788"/>
              </p:ext>
            </p:extLst>
          </p:nvPr>
        </p:nvGraphicFramePr>
        <p:xfrm>
          <a:off x="1981200" y="1914698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时间点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内容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dirty="0"/>
                        <a:t>2020年5月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提交 I‑130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t>2022年5月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I‑130（24个月）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dirty="0"/>
                        <a:t>202</a:t>
                      </a:r>
                      <a:r>
                        <a:rPr lang="en-US" dirty="0"/>
                        <a:t>5</a:t>
                      </a:r>
                      <a:r>
                        <a:rPr dirty="0"/>
                        <a:t>年</a:t>
                      </a:r>
                      <a:r>
                        <a:rPr lang="en-US" dirty="0"/>
                        <a:t>6</a:t>
                      </a:r>
                      <a:r>
                        <a:rPr dirty="0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err="1"/>
                        <a:t>排期开放，子女</a:t>
                      </a:r>
                      <a:r>
                        <a:rPr dirty="0"/>
                        <a:t> 22岁2个月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t>计算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22岁2个月 − 24个月 = 20岁2个月 &lt; 21 → ✅ CSPA 成功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FCB0CA-1CC7-E5EC-CB7D-F520A5965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4340-D7F4-4ACC-8A84-C68C5817BED7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1A50F0F-AD39-DBFA-DA04-D8D0A685A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05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560" y="704129"/>
            <a:ext cx="9027622" cy="1143000"/>
          </a:xfrm>
        </p:spPr>
        <p:txBody>
          <a:bodyPr>
            <a:normAutofit fontScale="90000"/>
          </a:bodyPr>
          <a:lstStyle/>
          <a:p>
            <a:r>
              <a:rPr dirty="0"/>
              <a:t>年龄符合，但错过1年递交期限 → </a:t>
            </a:r>
            <a:r>
              <a:rPr dirty="0" err="1"/>
              <a:t>失败</a:t>
            </a:r>
            <a:endParaRPr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703653"/>
              </p:ext>
            </p:extLst>
          </p:nvPr>
        </p:nvGraphicFramePr>
        <p:xfrm>
          <a:off x="1706880" y="2044238"/>
          <a:ext cx="8229600" cy="330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时间点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内容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dirty="0"/>
                        <a:t>2020年5月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提交 I‑130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t>2022年5月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I‑130 批准（24个月）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dirty="0"/>
                        <a:t>2024年</a:t>
                      </a:r>
                      <a:r>
                        <a:rPr lang="en-US" dirty="0"/>
                        <a:t>5</a:t>
                      </a:r>
                      <a:r>
                        <a:rPr dirty="0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排期开放，子女 22岁2个月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dirty="0"/>
                        <a:t>202</a:t>
                      </a:r>
                      <a:r>
                        <a:rPr lang="en-US" dirty="0"/>
                        <a:t>5</a:t>
                      </a:r>
                      <a:r>
                        <a:rPr dirty="0"/>
                        <a:t>年</a:t>
                      </a:r>
                      <a:r>
                        <a:rPr lang="en-US" dirty="0"/>
                        <a:t>6</a:t>
                      </a:r>
                      <a:r>
                        <a:rPr dirty="0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I‑485 递交，已超过1年窗口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t>计算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CSPA 年龄 20岁2个月 ✅ 但未在1年内递交 I‑485 → ❌ </a:t>
                      </a:r>
                      <a:r>
                        <a:rPr dirty="0" err="1"/>
                        <a:t>失去资格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FF523E-2142-8624-DCDF-120C367B0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24FE-AB54-494E-9BAF-AE419FF192E8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CBFE301-71A8-C789-249D-1C063508A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33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0" y="2369128"/>
            <a:ext cx="9144000" cy="822960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4. </a:t>
            </a:r>
            <a:r>
              <a:rPr lang="zh-CN" altLang="en-US" sz="3600" dirty="0"/>
              <a:t>排期</a:t>
            </a:r>
            <a:endParaRPr lang="en-US" sz="3600" dirty="0"/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6C5824B-4BD4-EE14-E298-B1BFE4276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3F5DC-6672-405B-86DC-C8E9D403DB4E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97FC0F-8A32-25DE-F4F6-2FFF84E01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0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013525" y="2875156"/>
          <a:ext cx="8229600" cy="15728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9602">
                  <a:extLst>
                    <a:ext uri="{9D8B030D-6E8A-4147-A177-3AD203B41FA5}">
                      <a16:colId xmlns:a16="http://schemas.microsoft.com/office/drawing/2014/main" val="2449875181"/>
                    </a:ext>
                  </a:extLst>
                </a:gridCol>
                <a:gridCol w="6349998">
                  <a:extLst>
                    <a:ext uri="{9D8B030D-6E8A-4147-A177-3AD203B41FA5}">
                      <a16:colId xmlns:a16="http://schemas.microsoft.com/office/drawing/2014/main" val="36802371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>
                          <a:effectLst/>
                        </a:rPr>
                        <a:t>类别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>
                          <a:effectLst/>
                        </a:rPr>
                        <a:t>优先日的定义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149057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>
                          <a:effectLst/>
                        </a:rPr>
                        <a:t>亲属移民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USCIS </a:t>
                      </a:r>
                      <a:r>
                        <a:rPr lang="zh-CN" sz="2400">
                          <a:effectLst/>
                        </a:rPr>
                        <a:t>接收</a:t>
                      </a:r>
                      <a:r>
                        <a:rPr lang="en-US" sz="2400">
                          <a:effectLst/>
                        </a:rPr>
                        <a:t> I-130 </a:t>
                      </a:r>
                      <a:r>
                        <a:rPr lang="zh-CN" sz="2400">
                          <a:effectLst/>
                        </a:rPr>
                        <a:t>的日期（收件日）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25760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dirty="0">
                          <a:effectLst/>
                        </a:rPr>
                        <a:t>职业移民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dirty="0">
                          <a:effectLst/>
                        </a:rPr>
                        <a:t>提交</a:t>
                      </a:r>
                      <a:r>
                        <a:rPr lang="en-US" sz="2400" dirty="0">
                          <a:effectLst/>
                        </a:rPr>
                        <a:t> PERM </a:t>
                      </a:r>
                      <a:r>
                        <a:rPr lang="zh-CN" sz="2400" dirty="0">
                          <a:effectLst/>
                        </a:rPr>
                        <a:t>劳工证的日期；如无需</a:t>
                      </a:r>
                      <a:r>
                        <a:rPr lang="en-US" sz="2400" dirty="0">
                          <a:effectLst/>
                        </a:rPr>
                        <a:t> PERM</a:t>
                      </a:r>
                      <a:r>
                        <a:rPr lang="zh-CN" sz="2400" dirty="0">
                          <a:effectLst/>
                        </a:rPr>
                        <a:t>，则是</a:t>
                      </a:r>
                      <a:r>
                        <a:rPr lang="en-US" sz="2400" dirty="0">
                          <a:effectLst/>
                        </a:rPr>
                        <a:t> USCIS </a:t>
                      </a:r>
                      <a:r>
                        <a:rPr lang="zh-CN" sz="2400" dirty="0">
                          <a:effectLst/>
                        </a:rPr>
                        <a:t>接收</a:t>
                      </a:r>
                      <a:r>
                        <a:rPr lang="en-US" sz="2400" dirty="0">
                          <a:effectLst/>
                        </a:rPr>
                        <a:t> I-140 </a:t>
                      </a:r>
                      <a:r>
                        <a:rPr lang="zh-CN" sz="2400" dirty="0">
                          <a:effectLst/>
                        </a:rPr>
                        <a:t>的日期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29119253"/>
                  </a:ext>
                </a:extLst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888834" y="1279839"/>
            <a:ext cx="887614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latin typeface="Calibri" panose="020F0502020204030204" pitchFamily="34" charset="0"/>
                <a:ea typeface="DengXian"/>
                <a:cs typeface="SimSun" panose="02010600030101010101" pitchFamily="2" charset="-122"/>
              </a:rPr>
              <a:t>一、什么是</a:t>
            </a:r>
            <a:r>
              <a:rPr lang="zh-CN" alt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en-US" sz="2000" b="1" dirty="0">
                <a:latin typeface="Calibri" panose="020F0502020204030204" pitchFamily="34" charset="0"/>
                <a:ea typeface="DengXian"/>
                <a:cs typeface="SimSun" panose="02010600030101010101" pitchFamily="2" charset="-122"/>
              </a:rPr>
              <a:t>优先日</a:t>
            </a:r>
            <a:r>
              <a:rPr lang="zh-CN" alt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en-US" sz="2000" b="1" dirty="0">
                <a:latin typeface="Calibri" panose="020F0502020204030204" pitchFamily="34" charset="0"/>
                <a:ea typeface="DengXian"/>
                <a:cs typeface="SimSun" panose="02010600030101010101" pitchFamily="2" charset="-122"/>
              </a:rPr>
              <a:t>（</a:t>
            </a:r>
            <a:r>
              <a:rPr lang="en-US" altLang="zh-CN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Priority Date</a:t>
            </a:r>
            <a:r>
              <a:rPr lang="zh-CN" altLang="en-US" sz="2000" b="1" dirty="0">
                <a:latin typeface="Calibri" panose="020F0502020204030204" pitchFamily="34" charset="0"/>
                <a:ea typeface="DengXian"/>
                <a:cs typeface="SimSun" panose="02010600030101010101" pitchFamily="2" charset="-122"/>
              </a:rPr>
              <a:t>）</a:t>
            </a:r>
            <a:endParaRPr lang="zh-CN" altLang="en-US" sz="20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latin typeface="Calibri" panose="020F0502020204030204" pitchFamily="34" charset="0"/>
                <a:ea typeface="DengXian"/>
                <a:cs typeface="SimSun" panose="02010600030101010101" pitchFamily="2" charset="-122"/>
              </a:rPr>
              <a:t>优先日</a:t>
            </a:r>
            <a:r>
              <a:rPr lang="zh-CN" altLang="en-US" sz="2000" dirty="0">
                <a:latin typeface="Calibri" panose="020F0502020204030204" pitchFamily="34" charset="0"/>
                <a:ea typeface="DengXian"/>
                <a:cs typeface="SimSun" panose="02010600030101010101" pitchFamily="2" charset="-122"/>
              </a:rPr>
              <a:t>是移民申请人</a:t>
            </a:r>
            <a:r>
              <a:rPr lang="zh-CN" alt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en-US" sz="2000" dirty="0">
                <a:latin typeface="Calibri" panose="020F0502020204030204" pitchFamily="34" charset="0"/>
                <a:ea typeface="DengXian"/>
                <a:cs typeface="SimSun" panose="02010600030101010101" pitchFamily="2" charset="-122"/>
              </a:rPr>
              <a:t>排队的起点</a:t>
            </a:r>
            <a:r>
              <a:rPr lang="zh-CN" alt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en-US" sz="2000" dirty="0">
                <a:latin typeface="Calibri" panose="020F0502020204030204" pitchFamily="34" charset="0"/>
                <a:ea typeface="DengXian"/>
                <a:cs typeface="SimSun" panose="02010600030101010101" pitchFamily="2" charset="-122"/>
              </a:rPr>
              <a:t>，用于确定他们在绿卡申请中的先后顺序。</a:t>
            </a:r>
            <a:endParaRPr lang="zh-CN" altLang="en-US" sz="20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📝</a:t>
            </a:r>
            <a:r>
              <a:rPr lang="zh-CN" alt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dirty="0">
                <a:latin typeface="Calibri" panose="020F0502020204030204" pitchFamily="34" charset="0"/>
                <a:ea typeface="DengXian"/>
                <a:cs typeface="SimSun" panose="02010600030101010101" pitchFamily="2" charset="-122"/>
              </a:rPr>
              <a:t>优先日越早，越早有机会排到移民名额。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31195AD-8023-EA08-4BC2-8C6FC904B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681E7-324F-4970-B675-4B141D7E8B41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9BC4D7A-30D8-3036-AF36-D72800F9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898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801092" y="2449123"/>
          <a:ext cx="8672945" cy="19776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1018">
                  <a:extLst>
                    <a:ext uri="{9D8B030D-6E8A-4147-A177-3AD203B41FA5}">
                      <a16:colId xmlns:a16="http://schemas.microsoft.com/office/drawing/2014/main" val="3627253425"/>
                    </a:ext>
                  </a:extLst>
                </a:gridCol>
                <a:gridCol w="5721927">
                  <a:extLst>
                    <a:ext uri="{9D8B030D-6E8A-4147-A177-3AD203B41FA5}">
                      <a16:colId xmlns:a16="http://schemas.microsoft.com/office/drawing/2014/main" val="3153941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术语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含义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218338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Visa Bulletin</a:t>
                      </a:r>
                      <a:r>
                        <a:rPr lang="zh-CN" sz="2000" dirty="0">
                          <a:effectLst/>
                        </a:rPr>
                        <a:t>（签证公告）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每月发布，公布各类移民签证当前处理到哪一天的优先日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546020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表</a:t>
                      </a:r>
                      <a:r>
                        <a:rPr lang="en-US" sz="2000">
                          <a:effectLst/>
                        </a:rPr>
                        <a:t> A</a:t>
                      </a:r>
                      <a:r>
                        <a:rPr lang="zh-CN" sz="2000">
                          <a:effectLst/>
                        </a:rPr>
                        <a:t>（</a:t>
                      </a:r>
                      <a:r>
                        <a:rPr lang="en-US" sz="2000">
                          <a:effectLst/>
                        </a:rPr>
                        <a:t>Final Action Date</a:t>
                      </a:r>
                      <a:r>
                        <a:rPr lang="zh-CN" sz="2000">
                          <a:effectLst/>
                        </a:rPr>
                        <a:t>）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USCIS </a:t>
                      </a:r>
                      <a:r>
                        <a:rPr lang="zh-CN" sz="2000">
                          <a:effectLst/>
                        </a:rPr>
                        <a:t>可以 批准绿卡 的优先日截止点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968472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表</a:t>
                      </a:r>
                      <a:r>
                        <a:rPr lang="en-US" sz="2000">
                          <a:effectLst/>
                        </a:rPr>
                        <a:t> B</a:t>
                      </a:r>
                      <a:r>
                        <a:rPr lang="zh-CN" sz="2000">
                          <a:effectLst/>
                        </a:rPr>
                        <a:t>（</a:t>
                      </a:r>
                      <a:r>
                        <a:rPr lang="en-US" sz="2000">
                          <a:effectLst/>
                        </a:rPr>
                        <a:t>Dates for Filing</a:t>
                      </a:r>
                      <a:r>
                        <a:rPr lang="zh-CN" sz="2000">
                          <a:effectLst/>
                        </a:rPr>
                        <a:t>）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USCIS </a:t>
                      </a:r>
                      <a:r>
                        <a:rPr lang="zh-CN" sz="2000" dirty="0">
                          <a:effectLst/>
                        </a:rPr>
                        <a:t>可以 接受绿卡申请（</a:t>
                      </a:r>
                      <a:r>
                        <a:rPr lang="en-US" sz="2000" dirty="0">
                          <a:effectLst/>
                        </a:rPr>
                        <a:t>I-485</a:t>
                      </a:r>
                      <a:r>
                        <a:rPr lang="zh-CN" sz="2000" dirty="0">
                          <a:effectLst/>
                        </a:rPr>
                        <a:t>） 的优先日截止点（需</a:t>
                      </a:r>
                      <a:r>
                        <a:rPr lang="en-US" sz="2000" dirty="0">
                          <a:effectLst/>
                        </a:rPr>
                        <a:t> USCIS </a:t>
                      </a:r>
                      <a:r>
                        <a:rPr lang="zh-CN" sz="2000" dirty="0">
                          <a:effectLst/>
                        </a:rPr>
                        <a:t>每月指定是否使用）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0426932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24000" y="765459"/>
            <a:ext cx="880241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📊 </a:t>
            </a:r>
            <a:r>
              <a:rPr lang="zh-CN" altLang="en-US" sz="2400" b="1" dirty="0">
                <a:latin typeface="Times New Roman" panose="02020603050405020304" pitchFamily="18" charset="0"/>
                <a:ea typeface="DengXian" charset="-122"/>
                <a:cs typeface="Times New Roman" panose="02020603050405020304" pitchFamily="18" charset="0"/>
              </a:rPr>
              <a:t>二、什么是</a:t>
            </a:r>
            <a:r>
              <a:rPr lang="zh-CN" alt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en-US" sz="2400" b="1" dirty="0">
                <a:latin typeface="Times New Roman" panose="02020603050405020304" pitchFamily="18" charset="0"/>
                <a:ea typeface="DengXian" charset="-122"/>
                <a:cs typeface="Times New Roman" panose="02020603050405020304" pitchFamily="18" charset="0"/>
              </a:rPr>
              <a:t>排期</a:t>
            </a:r>
            <a:r>
              <a:rPr lang="zh-CN" alt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en-US" sz="2400" b="1" dirty="0">
                <a:latin typeface="Times New Roman" panose="02020603050405020304" pitchFamily="18" charset="0"/>
                <a:ea typeface="DengXian" charset="-122"/>
                <a:cs typeface="Times New Roman" panose="02020603050405020304" pitchFamily="18" charset="0"/>
              </a:rPr>
              <a:t>？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Times New Roman" panose="02020603050405020304" pitchFamily="18" charset="0"/>
                <a:ea typeface="DengXian" charset="-122"/>
                <a:cs typeface="Times New Roman" panose="02020603050405020304" pitchFamily="18" charset="0"/>
              </a:rPr>
              <a:t>排期是美国政府对</a:t>
            </a:r>
            <a:r>
              <a:rPr lang="zh-CN" altLang="en-US" sz="2400" b="1" dirty="0">
                <a:latin typeface="Times New Roman" panose="02020603050405020304" pitchFamily="18" charset="0"/>
                <a:ea typeface="DengXian" charset="-122"/>
                <a:cs typeface="Times New Roman" panose="02020603050405020304" pitchFamily="18" charset="0"/>
              </a:rPr>
              <a:t>有配额限制的移民类别</a:t>
            </a:r>
            <a:r>
              <a:rPr lang="zh-CN" altLang="en-US" sz="2400" dirty="0">
                <a:latin typeface="Times New Roman" panose="02020603050405020304" pitchFamily="18" charset="0"/>
                <a:ea typeface="DengXian" charset="-122"/>
                <a:cs typeface="Times New Roman" panose="02020603050405020304" pitchFamily="18" charset="0"/>
              </a:rPr>
              <a:t>进行排队控制的制度。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4E7228D-4144-F110-1B77-907E428E2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1FA5F-C790-438B-BAB5-B8035FD06EE4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D3D7641-AC29-019E-CAB7-C35929707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109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0"/>
            <a:ext cx="9144000" cy="777240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798321" y="137160"/>
            <a:ext cx="3919663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rPr sz="3000" dirty="0" err="1"/>
              <a:t>优先日</a:t>
            </a:r>
            <a:r>
              <a:rPr sz="3000" dirty="0"/>
              <a:t> → </a:t>
            </a:r>
            <a:r>
              <a:rPr sz="3000" dirty="0" err="1"/>
              <a:t>排期</a:t>
            </a:r>
            <a:r>
              <a:rPr sz="3000" dirty="0"/>
              <a:t> → </a:t>
            </a:r>
            <a:r>
              <a:rPr sz="3000" dirty="0" err="1"/>
              <a:t>绿卡</a:t>
            </a:r>
            <a:endParaRPr sz="3000" dirty="0"/>
          </a:p>
        </p:txBody>
      </p:sp>
      <p:sp>
        <p:nvSpPr>
          <p:cNvPr id="4" name="Rounded Rectangle 3"/>
          <p:cNvSpPr/>
          <p:nvPr/>
        </p:nvSpPr>
        <p:spPr>
          <a:xfrm>
            <a:off x="1889760" y="1645920"/>
            <a:ext cx="1554480" cy="1005840"/>
          </a:xfrm>
          <a:prstGeom prst="roundRect">
            <a:avLst/>
          </a:prstGeom>
          <a:solidFill>
            <a:srgbClr val="99CCFF"/>
          </a:solidFill>
          <a:ln>
            <a:solidFill>
              <a:srgbClr val="99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/>
            </a:pPr>
            <a:r>
              <a:rPr sz="1400" dirty="0">
                <a:solidFill>
                  <a:schemeClr val="tx1"/>
                </a:solidFill>
              </a:rPr>
              <a:t>提交 I‑130 / I‑140</a:t>
            </a:r>
          </a:p>
        </p:txBody>
      </p:sp>
      <p:sp>
        <p:nvSpPr>
          <p:cNvPr id="5" name="Right Arrow 4"/>
          <p:cNvSpPr/>
          <p:nvPr/>
        </p:nvSpPr>
        <p:spPr>
          <a:xfrm>
            <a:off x="3444240" y="1920240"/>
            <a:ext cx="365760" cy="457200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535680" y="1645920"/>
            <a:ext cx="1554480" cy="1005840"/>
          </a:xfrm>
          <a:prstGeom prst="roundRect">
            <a:avLst/>
          </a:prstGeom>
          <a:solidFill>
            <a:srgbClr val="CCFFCC"/>
          </a:solidFill>
          <a:ln>
            <a:solidFill>
              <a:srgbClr val="CCFF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/>
            </a:pPr>
            <a:r>
              <a:rPr sz="1400" dirty="0">
                <a:solidFill>
                  <a:schemeClr val="tx1"/>
                </a:solidFill>
              </a:rPr>
              <a:t>获得优先日</a:t>
            </a:r>
          </a:p>
        </p:txBody>
      </p:sp>
      <p:sp>
        <p:nvSpPr>
          <p:cNvPr id="7" name="Right Arrow 6"/>
          <p:cNvSpPr/>
          <p:nvPr/>
        </p:nvSpPr>
        <p:spPr>
          <a:xfrm>
            <a:off x="5090160" y="1920240"/>
            <a:ext cx="365760" cy="457200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181600" y="1645920"/>
            <a:ext cx="1554480" cy="1005840"/>
          </a:xfrm>
          <a:prstGeom prst="roundRect">
            <a:avLst/>
          </a:prstGeom>
          <a:solidFill>
            <a:srgbClr val="FFE599"/>
          </a:solidFill>
          <a:ln>
            <a:solidFill>
              <a:srgbClr val="FFE5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/>
            </a:pPr>
            <a:r>
              <a:rPr sz="1400" dirty="0">
                <a:solidFill>
                  <a:schemeClr val="tx1"/>
                </a:solidFill>
              </a:rPr>
              <a:t>查 Visa Bulletin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6736080" y="1920240"/>
            <a:ext cx="365760" cy="457200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827520" y="1645920"/>
            <a:ext cx="1554480" cy="1005840"/>
          </a:xfrm>
          <a:prstGeom prst="roundRect">
            <a:avLst/>
          </a:prstGeom>
          <a:solidFill>
            <a:srgbClr val="FFCC99"/>
          </a:solidFill>
          <a:ln>
            <a:solidFill>
              <a:srgbClr val="FFCC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/>
            </a:pPr>
            <a:r>
              <a:rPr sz="1400" dirty="0">
                <a:solidFill>
                  <a:schemeClr val="tx1"/>
                </a:solidFill>
              </a:rPr>
              <a:t>表 B 到：递交 I‑485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8382000" y="1920240"/>
            <a:ext cx="365760" cy="457200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473440" y="1645920"/>
            <a:ext cx="1554480" cy="1005840"/>
          </a:xfrm>
          <a:prstGeom prst="roundRect">
            <a:avLst/>
          </a:prstGeom>
          <a:solidFill>
            <a:srgbClr val="99FFCC"/>
          </a:solidFill>
          <a:ln>
            <a:solidFill>
              <a:srgbClr val="99FF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/>
            </a:pPr>
            <a:r>
              <a:rPr sz="1400" dirty="0">
                <a:solidFill>
                  <a:schemeClr val="tx1"/>
                </a:solidFill>
              </a:rPr>
              <a:t>表 A 到：获批绿卡</a:t>
            </a: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FF8D0E4A-66CF-3461-B976-9E15122A2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B13B4-D077-4132-8D5C-2001B2E775A0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C447602E-12DB-B6D4-F2DB-0F59352BA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25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0" y="2369128"/>
            <a:ext cx="9144000" cy="822960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5. </a:t>
            </a:r>
            <a:r>
              <a:rPr lang="zh-CN" altLang="en-US" sz="3600" dirty="0"/>
              <a:t>入籍</a:t>
            </a:r>
            <a:endParaRPr lang="en-US" sz="3600" dirty="0"/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FFF01F0-7B6F-A289-FF76-039CFB2B1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1A524-2A7A-40C6-8A54-D55A00A4936A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F589BF-4AFE-A530-8EB6-A968D8B96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40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EB8ED0-0DC9-9CB0-5F73-57B417EC8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一、美国公民的取得方式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A6849FAB-18E4-BF82-C05F-EFD603FA46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9471255"/>
              </p:ext>
            </p:extLst>
          </p:nvPr>
        </p:nvGraphicFramePr>
        <p:xfrm>
          <a:off x="2007324" y="1690688"/>
          <a:ext cx="7251642" cy="3416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20432">
                  <a:extLst>
                    <a:ext uri="{9D8B030D-6E8A-4147-A177-3AD203B41FA5}">
                      <a16:colId xmlns:a16="http://schemas.microsoft.com/office/drawing/2014/main" val="1323583488"/>
                    </a:ext>
                  </a:extLst>
                </a:gridCol>
                <a:gridCol w="4131210">
                  <a:extLst>
                    <a:ext uri="{9D8B030D-6E8A-4147-A177-3AD203B41FA5}">
                      <a16:colId xmlns:a16="http://schemas.microsoft.com/office/drawing/2014/main" val="3636273631"/>
                    </a:ext>
                  </a:extLst>
                </a:gridCol>
              </a:tblGrid>
              <a:tr h="85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类型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获取方式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82244041"/>
                  </a:ext>
                </a:extLst>
              </a:tr>
              <a:tr h="85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出生公民权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2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出生在美国领土即为美国公民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0606019"/>
                  </a:ext>
                </a:extLst>
              </a:tr>
              <a:tr h="85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altLang="en-US" sz="2000" kern="1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通过父母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altLang="en-US" sz="2000" kern="100" dirty="0">
                          <a:effectLst/>
                        </a:rPr>
                        <a:t>美国公民在海外生子</a:t>
                      </a:r>
                      <a:endParaRPr lang="zh-CN" altLang="en-US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81882347"/>
                  </a:ext>
                </a:extLst>
              </a:tr>
              <a:tr h="85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✅ </a:t>
                      </a:r>
                      <a:r>
                        <a:rPr lang="zh-CN" sz="2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归化（</a:t>
                      </a:r>
                      <a:r>
                        <a:rPr lang="en-US" sz="2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Naturalization</a:t>
                      </a:r>
                      <a:r>
                        <a:rPr lang="zh-CN" sz="2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外籍人士满足条件后申请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74952814"/>
                  </a:ext>
                </a:extLst>
              </a:tr>
            </a:tbl>
          </a:graphicData>
        </a:graphic>
      </p:graphicFrame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1B600EC-9E16-145A-9C69-EB73AB2EA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4F5C7-ED3C-4F2C-A608-5F9CF8B8DE81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8B10407-FF58-EA83-B33C-C55B23469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47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479E26-DA87-6A69-CF81-D91E1E99D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二、归化入籍的基本条件</a:t>
            </a:r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8603A2E9-5ABA-5FB9-3FF8-293172CA36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6039600"/>
              </p:ext>
            </p:extLst>
          </p:nvPr>
        </p:nvGraphicFramePr>
        <p:xfrm>
          <a:off x="838200" y="1347563"/>
          <a:ext cx="10134600" cy="4412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2757">
                  <a:extLst>
                    <a:ext uri="{9D8B030D-6E8A-4147-A177-3AD203B41FA5}">
                      <a16:colId xmlns:a16="http://schemas.microsoft.com/office/drawing/2014/main" val="537544938"/>
                    </a:ext>
                  </a:extLst>
                </a:gridCol>
                <a:gridCol w="7751843">
                  <a:extLst>
                    <a:ext uri="{9D8B030D-6E8A-4147-A177-3AD203B41FA5}">
                      <a16:colId xmlns:a16="http://schemas.microsoft.com/office/drawing/2014/main" val="3681935148"/>
                    </a:ext>
                  </a:extLst>
                </a:gridCol>
              </a:tblGrid>
              <a:tr h="630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1800" kern="100">
                          <a:effectLst/>
                        </a:rPr>
                        <a:t>条件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1800" kern="100">
                          <a:effectLst/>
                        </a:rPr>
                        <a:t>说明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53510139"/>
                  </a:ext>
                </a:extLst>
              </a:tr>
              <a:tr h="630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✅ </a:t>
                      </a:r>
                      <a:r>
                        <a:rPr lang="zh-CN" sz="1800" kern="100">
                          <a:effectLst/>
                        </a:rPr>
                        <a:t>拥有绿卡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100" dirty="0">
                          <a:effectLst/>
                        </a:rPr>
                        <a:t>18</a:t>
                      </a:r>
                      <a:r>
                        <a:rPr lang="zh-CN" altLang="en-US" sz="1800" kern="100" dirty="0">
                          <a:effectLst/>
                        </a:rPr>
                        <a:t>岁，</a:t>
                      </a:r>
                      <a:r>
                        <a:rPr lang="en-US" altLang="zh-CN" sz="1800" kern="100" dirty="0">
                          <a:effectLst/>
                        </a:rPr>
                        <a:t>5</a:t>
                      </a:r>
                      <a:r>
                        <a:rPr lang="zh-CN" altLang="en-US" sz="1800" kern="100" dirty="0">
                          <a:effectLst/>
                        </a:rPr>
                        <a:t>年绿卡（结婚</a:t>
                      </a:r>
                      <a:r>
                        <a:rPr lang="en-US" altLang="zh-CN" sz="1800" kern="100" dirty="0">
                          <a:effectLst/>
                        </a:rPr>
                        <a:t>3</a:t>
                      </a:r>
                      <a:r>
                        <a:rPr lang="zh-CN" altLang="en-US" sz="1800" kern="100" dirty="0">
                          <a:effectLst/>
                        </a:rPr>
                        <a:t>年）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53315552"/>
                  </a:ext>
                </a:extLst>
              </a:tr>
              <a:tr h="630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🏡 </a:t>
                      </a:r>
                      <a:r>
                        <a:rPr lang="zh-CN" sz="1800" kern="100" dirty="0">
                          <a:effectLst/>
                        </a:rPr>
                        <a:t>实际居住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1800" kern="100" dirty="0">
                          <a:effectLst/>
                        </a:rPr>
                        <a:t>最近</a:t>
                      </a:r>
                      <a:r>
                        <a:rPr lang="en-US" sz="1800" kern="100" dirty="0">
                          <a:effectLst/>
                        </a:rPr>
                        <a:t>5</a:t>
                      </a:r>
                      <a:r>
                        <a:rPr lang="zh-CN" sz="1800" kern="100" dirty="0">
                          <a:effectLst/>
                        </a:rPr>
                        <a:t>年中在美国居住至少</a:t>
                      </a:r>
                      <a:r>
                        <a:rPr lang="en-US" sz="1800" kern="100" dirty="0">
                          <a:effectLst/>
                        </a:rPr>
                        <a:t>2.5</a:t>
                      </a:r>
                      <a:r>
                        <a:rPr lang="zh-CN" sz="1800" kern="100" dirty="0">
                          <a:effectLst/>
                        </a:rPr>
                        <a:t>年（</a:t>
                      </a:r>
                      <a:r>
                        <a:rPr lang="en-US" sz="1800" kern="100" dirty="0">
                          <a:effectLst/>
                        </a:rPr>
                        <a:t>913</a:t>
                      </a:r>
                      <a:r>
                        <a:rPr lang="zh-CN" sz="1800" kern="100" dirty="0">
                          <a:effectLst/>
                        </a:rPr>
                        <a:t>天）；且过去</a:t>
                      </a:r>
                      <a:r>
                        <a:rPr lang="en-US" sz="1800" kern="100" dirty="0">
                          <a:effectLst/>
                        </a:rPr>
                        <a:t>3</a:t>
                      </a:r>
                      <a:r>
                        <a:rPr lang="zh-CN" sz="1800" kern="100" dirty="0">
                          <a:effectLst/>
                        </a:rPr>
                        <a:t>个月居住在申请地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32081239"/>
                  </a:ext>
                </a:extLst>
              </a:tr>
              <a:tr h="630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🌍 </a:t>
                      </a:r>
                      <a:r>
                        <a:rPr lang="zh-CN" sz="1800" kern="100">
                          <a:effectLst/>
                        </a:rPr>
                        <a:t>持续居留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1800" kern="100">
                          <a:effectLst/>
                        </a:rPr>
                        <a:t>未有一次离境超过</a:t>
                      </a:r>
                      <a:r>
                        <a:rPr lang="en-US" sz="1800" kern="100">
                          <a:effectLst/>
                        </a:rPr>
                        <a:t>6</a:t>
                      </a:r>
                      <a:r>
                        <a:rPr lang="zh-CN" sz="1800" kern="100">
                          <a:effectLst/>
                        </a:rPr>
                        <a:t>个月（例外可解释），否则可能中断居住连续性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17374171"/>
                  </a:ext>
                </a:extLst>
              </a:tr>
              <a:tr h="630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🗣️ </a:t>
                      </a:r>
                      <a:r>
                        <a:rPr lang="zh-CN" sz="1800" kern="100">
                          <a:effectLst/>
                        </a:rPr>
                        <a:t>英语能力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1800" kern="100">
                          <a:effectLst/>
                        </a:rPr>
                        <a:t>基本听说读写能力（口试为主）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66705912"/>
                  </a:ext>
                </a:extLst>
              </a:tr>
              <a:tr h="630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📜 </a:t>
                      </a:r>
                      <a:r>
                        <a:rPr lang="zh-CN" sz="1800" kern="100" dirty="0">
                          <a:effectLst/>
                        </a:rPr>
                        <a:t>美国历史与公民知识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1800" kern="100" dirty="0">
                          <a:effectLst/>
                        </a:rPr>
                        <a:t>需通过公民考试（</a:t>
                      </a:r>
                      <a:r>
                        <a:rPr lang="en-US" sz="1800" kern="100" dirty="0">
                          <a:effectLst/>
                        </a:rPr>
                        <a:t>10</a:t>
                      </a:r>
                      <a:r>
                        <a:rPr lang="zh-CN" sz="1800" kern="100" dirty="0">
                          <a:effectLst/>
                        </a:rPr>
                        <a:t>题中答对</a:t>
                      </a:r>
                      <a:r>
                        <a:rPr lang="en-US" sz="1800" kern="100" dirty="0">
                          <a:effectLst/>
                        </a:rPr>
                        <a:t>6</a:t>
                      </a:r>
                      <a:r>
                        <a:rPr lang="zh-CN" sz="1800" kern="100" dirty="0">
                          <a:effectLst/>
                        </a:rPr>
                        <a:t>题）</a:t>
                      </a:r>
                      <a:r>
                        <a:rPr lang="en-US" altLang="zh-CN" sz="1800" kern="100" dirty="0">
                          <a:effectLst/>
                        </a:rPr>
                        <a:t>,</a:t>
                      </a:r>
                      <a:r>
                        <a:rPr lang="en-US" altLang="zh-CN" sz="1800" kern="100" baseline="0" dirty="0">
                          <a:effectLst/>
                        </a:rPr>
                        <a:t> 50/20; 55/15; 65/20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91288917"/>
                  </a:ext>
                </a:extLst>
              </a:tr>
              <a:tr h="630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✅ </a:t>
                      </a:r>
                      <a:r>
                        <a:rPr lang="zh-CN" sz="1800" kern="100">
                          <a:effectLst/>
                        </a:rPr>
                        <a:t>品行良好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1800" kern="100" dirty="0">
                          <a:effectLst/>
                        </a:rPr>
                        <a:t>无重大犯罪记录，纳税合规，无移民欺诈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05918235"/>
                  </a:ext>
                </a:extLst>
              </a:tr>
            </a:tbl>
          </a:graphicData>
        </a:graphic>
      </p:graphicFrame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27636B4-A4C7-7F6D-F08F-EF45019AB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BA6E-5B88-4E1D-B4B5-85B963C6EB75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BC1FCC-4D64-39FA-9E3C-C7B811CD2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083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0" y="2435630"/>
            <a:ext cx="9144000" cy="822960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6. </a:t>
            </a:r>
            <a:r>
              <a:rPr lang="zh-CN" altLang="en-US" sz="3600" dirty="0"/>
              <a:t>离境</a:t>
            </a:r>
            <a:endParaRPr lang="en-US" sz="3600" dirty="0"/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7A6FAE7-B1A7-1E43-90E1-11FE0BDCE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B2F3A-AA09-4EF7-9636-B2B17551FB73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CBA145-87C7-77F2-92E0-32F977233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194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5159"/>
          </a:xfr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回美证</a:t>
            </a:r>
            <a:endParaRPr lang="en-US" sz="36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7290252"/>
              </p:ext>
            </p:extLst>
          </p:nvPr>
        </p:nvGraphicFramePr>
        <p:xfrm>
          <a:off x="1155469" y="2299062"/>
          <a:ext cx="10198331" cy="23580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9308">
                  <a:extLst>
                    <a:ext uri="{9D8B030D-6E8A-4147-A177-3AD203B41FA5}">
                      <a16:colId xmlns:a16="http://schemas.microsoft.com/office/drawing/2014/main" val="3543336505"/>
                    </a:ext>
                  </a:extLst>
                </a:gridCol>
                <a:gridCol w="3241783">
                  <a:extLst>
                    <a:ext uri="{9D8B030D-6E8A-4147-A177-3AD203B41FA5}">
                      <a16:colId xmlns:a16="http://schemas.microsoft.com/office/drawing/2014/main" val="3796440526"/>
                    </a:ext>
                  </a:extLst>
                </a:gridCol>
                <a:gridCol w="4587240">
                  <a:extLst>
                    <a:ext uri="{9D8B030D-6E8A-4147-A177-3AD203B41FA5}">
                      <a16:colId xmlns:a16="http://schemas.microsoft.com/office/drawing/2014/main" val="644496389"/>
                    </a:ext>
                  </a:extLst>
                </a:gridCol>
              </a:tblGrid>
              <a:tr h="2159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dirty="0">
                          <a:effectLst/>
                        </a:rPr>
                        <a:t>离境时长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dirty="0">
                          <a:effectLst/>
                        </a:rPr>
                        <a:t>回美证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>
                          <a:effectLst/>
                        </a:rPr>
                        <a:t>原因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438832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dirty="0">
                          <a:effectLst/>
                        </a:rPr>
                        <a:t>少于</a:t>
                      </a:r>
                      <a:r>
                        <a:rPr lang="en-US" sz="2400" dirty="0">
                          <a:effectLst/>
                        </a:rPr>
                        <a:t> 6 </a:t>
                      </a:r>
                      <a:r>
                        <a:rPr lang="zh-CN" sz="2400" dirty="0">
                          <a:effectLst/>
                        </a:rPr>
                        <a:t>个月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>
                          <a:effectLst/>
                        </a:rPr>
                        <a:t>不需要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>
                          <a:effectLst/>
                        </a:rPr>
                        <a:t>一般不会影响绿卡身份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28513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6–12 </a:t>
                      </a:r>
                      <a:r>
                        <a:rPr lang="zh-CN" sz="2400" dirty="0">
                          <a:effectLst/>
                        </a:rPr>
                        <a:t>个月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>
                          <a:effectLst/>
                        </a:rPr>
                        <a:t>建议申请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dirty="0">
                          <a:effectLst/>
                        </a:rPr>
                        <a:t>离境时间较长，入境时可能被质疑</a:t>
                      </a:r>
                      <a:r>
                        <a:rPr lang="en-US" sz="2400" dirty="0">
                          <a:effectLst/>
                        </a:rPr>
                        <a:t>“</a:t>
                      </a:r>
                      <a:r>
                        <a:rPr lang="zh-CN" sz="2400" dirty="0">
                          <a:effectLst/>
                        </a:rPr>
                        <a:t>放弃居住意图</a:t>
                      </a:r>
                      <a:r>
                        <a:rPr lang="en-US" sz="2400" dirty="0">
                          <a:effectLst/>
                        </a:rPr>
                        <a:t>”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03423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dirty="0">
                          <a:effectLst/>
                        </a:rPr>
                        <a:t>超过</a:t>
                      </a:r>
                      <a:r>
                        <a:rPr lang="en-US" sz="2400" dirty="0">
                          <a:effectLst/>
                        </a:rPr>
                        <a:t> 12 </a:t>
                      </a:r>
                      <a:r>
                        <a:rPr lang="zh-CN" sz="2400" dirty="0">
                          <a:effectLst/>
                        </a:rPr>
                        <a:t>个月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dirty="0">
                          <a:effectLst/>
                        </a:rPr>
                        <a:t>必须申请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400" dirty="0">
                          <a:effectLst/>
                        </a:rPr>
                        <a:t>没有回美证则绿卡可能被视为自动放弃，无法顺利入境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44453191"/>
                  </a:ext>
                </a:extLst>
              </a:tr>
            </a:tbl>
          </a:graphicData>
        </a:graphic>
      </p:graphicFrame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5E781C3-E780-B7D7-77FE-CE3EF38D7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CEEFB-767A-4C71-AD55-53422505A74B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734192E-F550-118C-D25F-144A0703D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9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4838AB-2887-ED0D-FF74-1F5BAE3E9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40A269-2E69-4E63-BEEC-C4C006262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b="1" dirty="0"/>
              <a:t>回美证可以在海外申请吗？</a:t>
            </a:r>
            <a:endParaRPr lang="en-US" altLang="zh-CN" dirty="0"/>
          </a:p>
          <a:p>
            <a:r>
              <a:rPr lang="zh-CN" altLang="en-US" dirty="0"/>
              <a:t>❌ 不可以，必须人在美国提交申请并打指纹</a:t>
            </a:r>
          </a:p>
          <a:p>
            <a:r>
              <a:rPr lang="zh-CN" altLang="en-US" b="1" dirty="0"/>
              <a:t>回美证可以寄到海外吗？</a:t>
            </a:r>
            <a:endParaRPr lang="en-US" altLang="zh-CN" dirty="0"/>
          </a:p>
          <a:p>
            <a:r>
              <a:rPr lang="zh-CN" altLang="en-US" dirty="0"/>
              <a:t>✅ 可以，填写 </a:t>
            </a:r>
            <a:r>
              <a:rPr lang="en-US" altLang="zh-CN" dirty="0"/>
              <a:t>DS-4085 </a:t>
            </a:r>
            <a:r>
              <a:rPr lang="zh-CN" altLang="en-US" dirty="0"/>
              <a:t>指定领馆接收</a:t>
            </a:r>
          </a:p>
          <a:p>
            <a:r>
              <a:rPr lang="zh-CN" altLang="en-US" b="1" dirty="0"/>
              <a:t>回美证是否可延长？</a:t>
            </a:r>
            <a:endParaRPr lang="en-US" altLang="zh-CN" dirty="0"/>
          </a:p>
          <a:p>
            <a:r>
              <a:rPr lang="zh-CN" altLang="en-US" dirty="0"/>
              <a:t>❌ 不能延长；需回美后重新申请</a:t>
            </a:r>
          </a:p>
          <a:p>
            <a:r>
              <a:rPr lang="zh-CN" altLang="en-US" b="1" dirty="0"/>
              <a:t>回美证丢失怎么办？</a:t>
            </a:r>
            <a:endParaRPr lang="en-US" altLang="zh-CN" dirty="0"/>
          </a:p>
          <a:p>
            <a:r>
              <a:rPr lang="zh-CN" altLang="en-US" dirty="0"/>
              <a:t>若在海外丢失，不能补办，只能联系美领馆说明或申请 </a:t>
            </a:r>
            <a:r>
              <a:rPr lang="en-US" altLang="zh-CN" dirty="0"/>
              <a:t>SB-1 </a:t>
            </a:r>
            <a:r>
              <a:rPr lang="zh-CN" altLang="en-US" dirty="0"/>
              <a:t>回美签证</a:t>
            </a:r>
          </a:p>
          <a:p>
            <a:r>
              <a:rPr lang="zh-CN" altLang="en-US" b="1" dirty="0"/>
              <a:t>回美证能替代护照吗？</a:t>
            </a:r>
            <a:endParaRPr lang="en-US" altLang="zh-CN" dirty="0"/>
          </a:p>
          <a:p>
            <a:r>
              <a:rPr lang="zh-CN" altLang="en-US" dirty="0"/>
              <a:t>❌ 不能，入境他国仍需使用本国护照</a:t>
            </a:r>
          </a:p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F833C9-D7AE-63F4-16AA-D59E441AF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643B-C7E7-45CB-A065-E215236633E0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D342AD7-E038-9010-BD20-FA373EB06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6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5159"/>
          </a:xfr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/>
              <a:t>AP (Advance Parole)</a:t>
            </a:r>
            <a:endParaRPr lang="en-US" sz="36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内容占位符 8">
            <a:extLst>
              <a:ext uri="{FF2B5EF4-FFF2-40B4-BE49-F238E27FC236}">
                <a16:creationId xmlns:a16="http://schemas.microsoft.com/office/drawing/2014/main" id="{188F5C86-52B8-4F86-7918-5216E16EED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204626"/>
              </p:ext>
            </p:extLst>
          </p:nvPr>
        </p:nvGraphicFramePr>
        <p:xfrm>
          <a:off x="1152082" y="2424856"/>
          <a:ext cx="8876454" cy="24955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2374">
                  <a:extLst>
                    <a:ext uri="{9D8B030D-6E8A-4147-A177-3AD203B41FA5}">
                      <a16:colId xmlns:a16="http://schemas.microsoft.com/office/drawing/2014/main" val="253286532"/>
                    </a:ext>
                  </a:extLst>
                </a:gridCol>
                <a:gridCol w="5974080">
                  <a:extLst>
                    <a:ext uri="{9D8B030D-6E8A-4147-A177-3AD203B41FA5}">
                      <a16:colId xmlns:a16="http://schemas.microsoft.com/office/drawing/2014/main" val="8432712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2400" kern="100" dirty="0">
                          <a:effectLst/>
                        </a:rPr>
                        <a:t>项目</a:t>
                      </a:r>
                      <a:endParaRPr lang="zh-CN" sz="2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2400" kern="100">
                          <a:effectLst/>
                        </a:rPr>
                        <a:t>说明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88785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2400" kern="100">
                          <a:effectLst/>
                        </a:rPr>
                        <a:t>是否等于签证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❌ </a:t>
                      </a:r>
                      <a:r>
                        <a:rPr lang="zh-CN" sz="2400" kern="100">
                          <a:effectLst/>
                        </a:rPr>
                        <a:t>否，</a:t>
                      </a:r>
                      <a:r>
                        <a:rPr lang="en-US" sz="2400" kern="100">
                          <a:effectLst/>
                        </a:rPr>
                        <a:t>AP </a:t>
                      </a:r>
                      <a:r>
                        <a:rPr lang="zh-CN" sz="2400" kern="100">
                          <a:effectLst/>
                        </a:rPr>
                        <a:t>是旅行许可，不是签证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799573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2400" kern="100">
                          <a:effectLst/>
                        </a:rPr>
                        <a:t>是否可返美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✅ </a:t>
                      </a:r>
                      <a:r>
                        <a:rPr lang="zh-CN" sz="2400" kern="100" dirty="0">
                          <a:effectLst/>
                        </a:rPr>
                        <a:t>是，持有效</a:t>
                      </a:r>
                      <a:r>
                        <a:rPr lang="en-US" sz="2400" kern="100" dirty="0">
                          <a:effectLst/>
                        </a:rPr>
                        <a:t>AP</a:t>
                      </a:r>
                      <a:r>
                        <a:rPr lang="zh-CN" sz="2400" kern="100" dirty="0">
                          <a:effectLst/>
                        </a:rPr>
                        <a:t>文件可入境（无绿卡也可）</a:t>
                      </a:r>
                      <a:endParaRPr lang="zh-CN" sz="2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8879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2400" kern="100" dirty="0">
                          <a:effectLst/>
                        </a:rPr>
                        <a:t>适用对象</a:t>
                      </a:r>
                      <a:endParaRPr lang="zh-CN" sz="2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2400" kern="100">
                          <a:effectLst/>
                        </a:rPr>
                        <a:t>主要用于</a:t>
                      </a:r>
                      <a:r>
                        <a:rPr lang="en-US" sz="2400" kern="100">
                          <a:effectLst/>
                        </a:rPr>
                        <a:t> I-485 pending </a:t>
                      </a:r>
                      <a:r>
                        <a:rPr lang="zh-CN" sz="2400" kern="100">
                          <a:effectLst/>
                        </a:rPr>
                        <a:t>的申请人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304806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2400" kern="100">
                          <a:effectLst/>
                        </a:rPr>
                        <a:t>是否必须批准后离境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✅ </a:t>
                      </a:r>
                      <a:r>
                        <a:rPr lang="zh-CN" sz="2400" kern="100">
                          <a:effectLst/>
                        </a:rPr>
                        <a:t>是，未获批前离境将视为自动放弃</a:t>
                      </a:r>
                      <a:r>
                        <a:rPr lang="en-US" sz="2400" kern="100">
                          <a:effectLst/>
                        </a:rPr>
                        <a:t> I-485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39667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sz="2400" kern="100" dirty="0">
                          <a:effectLst/>
                        </a:rPr>
                        <a:t>通常有效期</a:t>
                      </a:r>
                      <a:endParaRPr lang="zh-CN" sz="2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1–2 </a:t>
                      </a:r>
                      <a:r>
                        <a:rPr lang="zh-CN" sz="2400" kern="100" dirty="0">
                          <a:effectLst/>
                        </a:rPr>
                        <a:t>年，可多次入境（视</a:t>
                      </a:r>
                      <a:r>
                        <a:rPr lang="en-US" sz="2400" kern="100" dirty="0">
                          <a:effectLst/>
                        </a:rPr>
                        <a:t> USCIS </a:t>
                      </a:r>
                      <a:r>
                        <a:rPr lang="zh-CN" sz="2400" kern="100" dirty="0">
                          <a:effectLst/>
                        </a:rPr>
                        <a:t>批准为准）</a:t>
                      </a:r>
                      <a:endParaRPr lang="zh-CN" sz="2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57148901"/>
                  </a:ext>
                </a:extLst>
              </a:tr>
            </a:tbl>
          </a:graphicData>
        </a:graphic>
      </p:graphicFrame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9F9D78-89E4-3920-379A-2651EC327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6B8F8-EFDC-4572-88D3-422ECDC3A200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C454BD-6CC1-930B-57B9-4B29BF5B5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8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0" y="2435630"/>
            <a:ext cx="9144000" cy="822960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7. </a:t>
            </a:r>
            <a:r>
              <a:rPr lang="zh-CN" altLang="en-US" sz="3600" dirty="0"/>
              <a:t>趋势，挑战和建议</a:t>
            </a:r>
            <a:endParaRPr lang="en-US" sz="3600" dirty="0"/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7D78B34-BB10-DAB2-A2AE-ED93EC3E2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C449-5F0E-4B6F-9FB0-87E51D71A93E}" type="datetime1">
              <a:rPr lang="en-US" altLang="zh-CN" smtClean="0"/>
              <a:t>6/22/2025</a:t>
            </a:fld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FB829B-84D1-3BFB-B1EE-0DA47BE6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44FF3-D4E1-4346-A1AA-F813BE52DF0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43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1591</Words>
  <Application>Microsoft Office PowerPoint</Application>
  <PresentationFormat>宽屏</PresentationFormat>
  <Paragraphs>344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等线</vt:lpstr>
      <vt:lpstr>Arial</vt:lpstr>
      <vt:lpstr>Calibri</vt:lpstr>
      <vt:lpstr>Calibri Light</vt:lpstr>
      <vt:lpstr>Cambria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2. 移民签证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CSPA（儿童身份保护法，Child Status Protection Act）</vt:lpstr>
      <vt:lpstr>CSPA 怎么保护？</vt:lpstr>
      <vt:lpstr>提交 &amp; 批准时均 &lt;21，CSPA 成功</vt:lpstr>
      <vt:lpstr>批准时已满21岁，经CSPA仍成功</vt:lpstr>
      <vt:lpstr>年龄符合，但错过1年递交期限 → 失败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一、美国公民的取得方式</vt:lpstr>
      <vt:lpstr>二、归化入籍的基本条件</vt:lpstr>
      <vt:lpstr>PowerPoint 演示文稿</vt:lpstr>
      <vt:lpstr>回美证</vt:lpstr>
      <vt:lpstr>PowerPoint 演示文稿</vt:lpstr>
      <vt:lpstr>AP (Advance Parole)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美国签证与移民实务讲座</dc:title>
  <dc:creator>Xuefei Yi</dc:creator>
  <cp:lastModifiedBy>Edward TU</cp:lastModifiedBy>
  <cp:revision>36</cp:revision>
  <dcterms:created xsi:type="dcterms:W3CDTF">2025-06-18T18:00:40Z</dcterms:created>
  <dcterms:modified xsi:type="dcterms:W3CDTF">2025-06-22T11:47:18Z</dcterms:modified>
</cp:coreProperties>
</file>